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975" r:id="rId2"/>
    <p:sldId id="3722" r:id="rId3"/>
    <p:sldId id="3974" r:id="rId4"/>
    <p:sldId id="4004" r:id="rId5"/>
    <p:sldId id="3980" r:id="rId6"/>
    <p:sldId id="3789" r:id="rId7"/>
    <p:sldId id="3768" r:id="rId8"/>
    <p:sldId id="3769" r:id="rId9"/>
    <p:sldId id="3770" r:id="rId10"/>
    <p:sldId id="3771" r:id="rId11"/>
    <p:sldId id="3772" r:id="rId12"/>
    <p:sldId id="3773" r:id="rId13"/>
    <p:sldId id="3774" r:id="rId14"/>
    <p:sldId id="3775" r:id="rId15"/>
    <p:sldId id="3776" r:id="rId16"/>
    <p:sldId id="3777" r:id="rId17"/>
    <p:sldId id="3779" r:id="rId18"/>
    <p:sldId id="3780" r:id="rId19"/>
    <p:sldId id="3978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9" pos="2026" userDrawn="1">
          <p15:clr>
            <a:srgbClr val="A4A3A4"/>
          </p15:clr>
        </p15:guide>
        <p15:guide id="11" pos="5654" userDrawn="1">
          <p15:clr>
            <a:srgbClr val="A4A3A4"/>
          </p15:clr>
        </p15:guide>
        <p15:guide id="13" orient="horz" pos="2160" userDrawn="1">
          <p15:clr>
            <a:srgbClr val="A4A3A4"/>
          </p15:clr>
        </p15:guide>
        <p15:guide id="15" orient="horz" pos="1412" userDrawn="1">
          <p15:clr>
            <a:srgbClr val="A4A3A4"/>
          </p15:clr>
        </p15:guide>
        <p15:guide id="16" orient="horz" pos="370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BRC - Marcele" initials="I-M" lastIdx="1" clrIdx="0">
    <p:extLst>
      <p:ext uri="{19B8F6BF-5375-455C-9EA6-DF929625EA0E}">
        <p15:presenceInfo xmlns:p15="http://schemas.microsoft.com/office/powerpoint/2012/main" userId="IBRC - Marcele" providerId="None"/>
      </p:ext>
    </p:extLst>
  </p:cmAuthor>
  <p:cmAuthor id="2" name="M. Oliveira" initials="MO" lastIdx="1" clrIdx="1">
    <p:extLst>
      <p:ext uri="{19B8F6BF-5375-455C-9EA6-DF929625EA0E}">
        <p15:presenceInfo xmlns:p15="http://schemas.microsoft.com/office/powerpoint/2012/main" userId="9172295ddb99eab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995E"/>
    <a:srgbClr val="FF7C80"/>
    <a:srgbClr val="ACD292"/>
    <a:srgbClr val="365422"/>
    <a:srgbClr val="70AD47"/>
    <a:srgbClr val="F2F2F2"/>
    <a:srgbClr val="00995D"/>
    <a:srgbClr val="FFE699"/>
    <a:srgbClr val="FAD515"/>
    <a:srgbClr val="224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374" autoAdjust="0"/>
  </p:normalViewPr>
  <p:slideViewPr>
    <p:cSldViewPr snapToGrid="0">
      <p:cViewPr varScale="1">
        <p:scale>
          <a:sx n="92" d="100"/>
          <a:sy n="92" d="100"/>
        </p:scale>
        <p:origin x="480" y="90"/>
      </p:cViewPr>
      <p:guideLst>
        <p:guide pos="2026"/>
        <p:guide pos="5654"/>
        <p:guide orient="horz" pos="2160"/>
        <p:guide orient="horz" pos="1412"/>
        <p:guide orient="horz" pos="3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Unimed%20Alto%20Jacui\ANS%20-%20Unimed%20Alto%20Jacu&#237;%20-%20Processamento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Unimed%20Alto%20Jacui\ANS%20-%20Unimed%20Alto%20Jacu&#237;%20-%20Processamento.xlsm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Unimed%20Alto%20Jacui\ANS%20-%20Unimed%20Alto%20Jacu&#237;%20-%20Processamento.xlsm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Unimed%20Alto%20Jacui\ANS%20-%20Unimed%20Alto%20Jacu&#237;%20-%20Processamento.xlsm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Unimed%20Alto%20Jacui\ANS%20-%20Unimed%20Alto%20Jacu&#237;%20-%20Processamento.xlsm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BRC%20-%20Marcele\Desktop\Home%20Office\ANS%20-%20Unimed%20Alto%20Jacui\ANS%20-%20Unimed%20Alto%20Jacu&#237;%20-%20Processamento.xlsm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Unimed%20Alto%20Jacui\ANS%20-%20Unimed%20Alto%20Jacu&#237;%20-%20Processamento.xlsm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Unimed%20Alto%20Jacui\ANS%20-%20Unimed%20Alto%20Jacu&#237;%20-%20Processamento.xlsm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ibrcdc01\Opera&#231;&#227;o\A%20-%20Projetos%20-%20Trabalhos%20em%20Andamento\ANS%20Uniodonto\Processamento\ANS%20Uniodonto%20-%20Processament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Unimed%20Alto%20Jacui\ANS%20-%20Unimed%20Alto%20Jacu&#237;%20-%20Processamento.xlsm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Unimed%20Alto%20Jacui\ANS%20-%20Unimed%20Alto%20Jacu&#237;%20-%20Processamento.xlsm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Unimed%20Alto%20Jacui\ANS%20-%20Unimed%20Alto%20Jacu&#237;%20-%20Processamento.xlsm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BRC%20-%20Marcele\Desktop\Home%20Office\ANS%20-%20Unimed%20Alto%20Jacui\ANS%20-%20Unimed%20Alto%20Jacu&#237;%20-%20Processamento.xlsm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87602799650044"/>
          <c:y val="5.0925925925925923E-2"/>
          <c:w val="0.66457305336832884"/>
          <c:h val="0.898148148148148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'Gráficos ANS'!$S$8</c:f>
              <c:strCache>
                <c:ptCount val="1"/>
                <c:pt idx="0">
                  <c:v>Faixa Etária</c:v>
                </c:pt>
              </c:strCache>
            </c:strRef>
          </c:tx>
          <c:spPr>
            <a:pattFill prst="narVert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'Gráficos ANS'!$S$9:$S$14</c:f>
              <c:strCache>
                <c:ptCount val="6"/>
                <c:pt idx="0">
                  <c:v>Mais de 60 anos</c:v>
                </c:pt>
                <c:pt idx="1">
                  <c:v>De 51 a 60 anos</c:v>
                </c:pt>
                <c:pt idx="2">
                  <c:v>De 41 a 50 anos</c:v>
                </c:pt>
                <c:pt idx="3">
                  <c:v>De 31 a 40 anos</c:v>
                </c:pt>
                <c:pt idx="4">
                  <c:v>De 21 a 30 anos</c:v>
                </c:pt>
                <c:pt idx="5">
                  <c:v>De 18 a 20 anos</c:v>
                </c:pt>
              </c:strCache>
            </c:strRef>
          </c:cat>
          <c:val>
            <c:numRef>
              <c:f>'Gráficos ANS'!$T$9:$T$14</c:f>
              <c:numCache>
                <c:formatCode>0.0</c:formatCode>
                <c:ptCount val="6"/>
                <c:pt idx="0">
                  <c:v>35.989717223650388</c:v>
                </c:pt>
                <c:pt idx="1">
                  <c:v>15.938303341902312</c:v>
                </c:pt>
                <c:pt idx="2">
                  <c:v>15.167095115681233</c:v>
                </c:pt>
                <c:pt idx="3">
                  <c:v>20.051413881748072</c:v>
                </c:pt>
                <c:pt idx="4">
                  <c:v>11.825192802056556</c:v>
                </c:pt>
                <c:pt idx="5">
                  <c:v>1.0282776349614395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8E8-4EAD-9AF9-9F343894D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-48"/>
        <c:axId val="171528784"/>
        <c:axId val="171529168"/>
      </c:barChart>
      <c:catAx>
        <c:axId val="171528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1529168"/>
        <c:crosses val="autoZero"/>
        <c:auto val="1"/>
        <c:lblAlgn val="ctr"/>
        <c:lblOffset val="100"/>
        <c:noMultiLvlLbl val="0"/>
      </c:catAx>
      <c:valAx>
        <c:axId val="171529168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171528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1441449379651998"/>
          <c:y val="8.2191079910914469E-2"/>
          <c:w val="0.51329491976543462"/>
          <c:h val="0.91044497492221144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339-464E-9606-65F6B7D7BE0F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339-464E-9606-65F6B7D7BE0F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'Gráficos ANS'!$S$145:$S$146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'Gráficos ANS'!$T$145:$T$146</c:f>
              <c:numCache>
                <c:formatCode>0.0</c:formatCode>
                <c:ptCount val="2"/>
                <c:pt idx="0">
                  <c:v>86.538461538461547</c:v>
                </c:pt>
                <c:pt idx="1">
                  <c:v>13.461538461538462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339-464E-9606-65F6B7D7BE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65000"/>
              </a:schemeClr>
            </a:solidFill>
            <a:ln w="76200" cap="rnd"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A00-4112-B360-AD52FCF0AA76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A00-4112-B360-AD52FCF0AA76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76200" cap="rnd">
                <a:solidFill>
                  <a:schemeClr val="bg1">
                    <a:lumMod val="6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A00-4112-B360-AD52FCF0AA76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A00-4112-B360-AD52FCF0AA76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A00-4112-B360-AD52FCF0AA7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ANS'!$S$165:$S$169</c:f>
              <c:strCache>
                <c:ptCount val="5"/>
                <c:pt idx="0">
                  <c:v>Muito Ruim</c:v>
                </c:pt>
                <c:pt idx="1">
                  <c:v>Ruim</c:v>
                </c:pt>
                <c:pt idx="2">
                  <c:v>Regular</c:v>
                </c:pt>
                <c:pt idx="3">
                  <c:v>Bom</c:v>
                </c:pt>
                <c:pt idx="4">
                  <c:v>Muito Bom</c:v>
                </c:pt>
              </c:strCache>
            </c:strRef>
          </c:cat>
          <c:val>
            <c:numRef>
              <c:f>'Gráficos ANS'!$T$165:$T$169</c:f>
              <c:numCache>
                <c:formatCode>0.0</c:formatCode>
                <c:ptCount val="5"/>
                <c:pt idx="0">
                  <c:v>0</c:v>
                </c:pt>
                <c:pt idx="1">
                  <c:v>0.96463022508038598</c:v>
                </c:pt>
                <c:pt idx="2">
                  <c:v>13.826366559485532</c:v>
                </c:pt>
                <c:pt idx="3">
                  <c:v>64.630225080385856</c:v>
                </c:pt>
                <c:pt idx="4">
                  <c:v>20.578778135048232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A00-4112-B360-AD52FCF0AA7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20076616"/>
        <c:axId val="220077008"/>
      </c:barChart>
      <c:catAx>
        <c:axId val="220076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0077008"/>
        <c:crosses val="autoZero"/>
        <c:auto val="1"/>
        <c:lblAlgn val="ctr"/>
        <c:lblOffset val="100"/>
        <c:noMultiLvlLbl val="0"/>
      </c:catAx>
      <c:valAx>
        <c:axId val="220077008"/>
        <c:scaling>
          <c:orientation val="minMax"/>
          <c:max val="100"/>
        </c:scaling>
        <c:delete val="1"/>
        <c:axPos val="l"/>
        <c:numFmt formatCode="0.0" sourceLinked="1"/>
        <c:majorTickMark val="out"/>
        <c:minorTickMark val="none"/>
        <c:tickLblPos val="nextTo"/>
        <c:crossAx val="220076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65000"/>
              </a:schemeClr>
            </a:solidFill>
            <a:ln w="76200" cap="rnd"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432-44AB-BE6D-762F4A2F8668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432-44AB-BE6D-762F4A2F8668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76200" cap="rnd">
                <a:solidFill>
                  <a:schemeClr val="bg1">
                    <a:lumMod val="6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432-44AB-BE6D-762F4A2F8668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432-44AB-BE6D-762F4A2F8668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432-44AB-BE6D-762F4A2F866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ANS'!$S$183:$S$187</c:f>
              <c:strCache>
                <c:ptCount val="5"/>
                <c:pt idx="0">
                  <c:v>Muito Ruim</c:v>
                </c:pt>
                <c:pt idx="1">
                  <c:v>Ruim</c:v>
                </c:pt>
                <c:pt idx="2">
                  <c:v>Regular</c:v>
                </c:pt>
                <c:pt idx="3">
                  <c:v>Bom</c:v>
                </c:pt>
                <c:pt idx="4">
                  <c:v>Muito Bom</c:v>
                </c:pt>
              </c:strCache>
            </c:strRef>
          </c:cat>
          <c:val>
            <c:numRef>
              <c:f>'Gráficos ANS'!$T$183:$T$187</c:f>
              <c:numCache>
                <c:formatCode>0.0</c:formatCode>
                <c:ptCount val="5"/>
                <c:pt idx="0">
                  <c:v>0.25773195876288657</c:v>
                </c:pt>
                <c:pt idx="1">
                  <c:v>0.51546391752577314</c:v>
                </c:pt>
                <c:pt idx="2">
                  <c:v>12.628865979381443</c:v>
                </c:pt>
                <c:pt idx="3">
                  <c:v>63.659793814432987</c:v>
                </c:pt>
                <c:pt idx="4">
                  <c:v>22.938144329896907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9432-44AB-BE6D-762F4A2F86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20077792"/>
        <c:axId val="220078184"/>
      </c:barChart>
      <c:catAx>
        <c:axId val="22007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0078184"/>
        <c:crosses val="autoZero"/>
        <c:auto val="1"/>
        <c:lblAlgn val="ctr"/>
        <c:lblOffset val="100"/>
        <c:noMultiLvlLbl val="0"/>
      </c:catAx>
      <c:valAx>
        <c:axId val="220078184"/>
        <c:scaling>
          <c:orientation val="minMax"/>
          <c:max val="100"/>
        </c:scaling>
        <c:delete val="1"/>
        <c:axPos val="l"/>
        <c:numFmt formatCode="0.0" sourceLinked="1"/>
        <c:majorTickMark val="out"/>
        <c:minorTickMark val="none"/>
        <c:tickLblPos val="nextTo"/>
        <c:crossAx val="220077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 w="76200" cap="rnd">
              <a:solidFill>
                <a:schemeClr val="accen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76200" cap="rnd">
                <a:solidFill>
                  <a:schemeClr val="bg1">
                    <a:lumMod val="8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A1F-4029-95D5-21B985834881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76200" cap="rnd">
                <a:solidFill>
                  <a:schemeClr val="bg1">
                    <a:lumMod val="8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A1F-4029-95D5-21B985834881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76200" cap="rnd"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A1F-4029-95D5-21B985834881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76200" cap="rnd"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A1F-4029-95D5-21B98583488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ANS'!$S$202:$S$205</c:f>
              <c:strCache>
                <c:ptCount val="4"/>
                <c:pt idx="0">
                  <c:v>Não recomendaria</c:v>
                </c:pt>
                <c:pt idx="1">
                  <c:v>Recomendaria
 com ressalvas</c:v>
                </c:pt>
                <c:pt idx="2">
                  <c:v>Recomendaria</c:v>
                </c:pt>
                <c:pt idx="3">
                  <c:v>Definitivamente recomendaria</c:v>
                </c:pt>
              </c:strCache>
            </c:strRef>
          </c:cat>
          <c:val>
            <c:numRef>
              <c:f>'Gráficos ANS'!$T$202:$T$205</c:f>
              <c:numCache>
                <c:formatCode>0.0</c:formatCode>
                <c:ptCount val="4"/>
                <c:pt idx="0">
                  <c:v>3.608247422680412</c:v>
                </c:pt>
                <c:pt idx="1">
                  <c:v>13.917525773195877</c:v>
                </c:pt>
                <c:pt idx="2">
                  <c:v>76.546391752577307</c:v>
                </c:pt>
                <c:pt idx="3">
                  <c:v>5.9278350515463911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7A1F-4029-95D5-21B9858348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20079360"/>
        <c:axId val="220079752"/>
      </c:barChart>
      <c:catAx>
        <c:axId val="22007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0079752"/>
        <c:crosses val="autoZero"/>
        <c:auto val="1"/>
        <c:lblAlgn val="ctr"/>
        <c:lblOffset val="100"/>
        <c:noMultiLvlLbl val="0"/>
      </c:catAx>
      <c:valAx>
        <c:axId val="220079752"/>
        <c:scaling>
          <c:orientation val="minMax"/>
          <c:max val="100"/>
        </c:scaling>
        <c:delete val="1"/>
        <c:axPos val="l"/>
        <c:numFmt formatCode="0.0" sourceLinked="1"/>
        <c:majorTickMark val="out"/>
        <c:minorTickMark val="none"/>
        <c:tickLblPos val="nextTo"/>
        <c:crossAx val="220079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3030150259449624E-2"/>
                  <c:y val="-0.2472253917880512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accent1">
                          <a:lumMod val="50000"/>
                        </a:schemeClr>
                      </a:solidFill>
                    </a:defRPr>
                  </a:pPr>
                  <a:endParaRPr lang="pt-B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4CF-47B0-BE85-5037CDF3B487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9102583019780474E-2"/>
                  <c:y val="-0.287144497624716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rgbClr val="582808"/>
                      </a:solidFill>
                    </a:defRPr>
                  </a:pPr>
                  <a:endParaRPr lang="pt-BR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4CF-47B0-BE85-5037CDF3B48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'Gráficos ANS'!$S$5:$S$6</c:f>
              <c:strCache>
                <c:ptCount val="2"/>
                <c:pt idx="0">
                  <c:v>Masculino</c:v>
                </c:pt>
                <c:pt idx="1">
                  <c:v>Feminino</c:v>
                </c:pt>
              </c:strCache>
            </c:strRef>
          </c:cat>
          <c:val>
            <c:numRef>
              <c:f>'Gráficos ANS'!$T$5:$U$5</c:f>
              <c:numCache>
                <c:formatCode>0.0</c:formatCode>
                <c:ptCount val="2"/>
                <c:pt idx="0">
                  <c:v>45.758354755784062</c:v>
                </c:pt>
                <c:pt idx="1">
                  <c:v>54.241645244215938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4CF-47B0-BE85-5037CDF3B487}"/>
            </c:ext>
          </c:extLst>
        </c:ser>
        <c:ser>
          <c:idx val="1"/>
          <c:order val="1"/>
          <c:spPr>
            <a:solidFill>
              <a:schemeClr val="bg1">
                <a:alpha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'Gráficos ANS'!$S$5:$S$6</c:f>
              <c:strCache>
                <c:ptCount val="2"/>
                <c:pt idx="0">
                  <c:v>Masculino</c:v>
                </c:pt>
                <c:pt idx="1">
                  <c:v>Feminino</c:v>
                </c:pt>
              </c:strCache>
            </c:strRef>
          </c:cat>
          <c:val>
            <c:numRef>
              <c:f>'Gráficos ANS'!$T$6:$U$6</c:f>
              <c:numCache>
                <c:formatCode>0.0</c:formatCode>
                <c:ptCount val="2"/>
                <c:pt idx="0">
                  <c:v>54.241645244215938</c:v>
                </c:pt>
                <c:pt idx="1">
                  <c:v>45.758354755784062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4CF-47B0-BE85-5037CDF3B4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171035104"/>
        <c:axId val="171035488"/>
      </c:barChart>
      <c:catAx>
        <c:axId val="1710351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1035488"/>
        <c:crosses val="autoZero"/>
        <c:auto val="1"/>
        <c:lblAlgn val="ctr"/>
        <c:lblOffset val="100"/>
        <c:noMultiLvlLbl val="0"/>
      </c:catAx>
      <c:valAx>
        <c:axId val="17103548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71035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638417055484772E-2"/>
          <c:y val="8.5927234268336539E-2"/>
          <c:w val="0.93672316588903048"/>
          <c:h val="0.717720667048882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 w="76200" cap="rnd">
              <a:solidFill>
                <a:schemeClr val="accen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76200" cap="rnd">
                <a:solidFill>
                  <a:schemeClr val="bg1">
                    <a:lumMod val="8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C28-4E1A-9E60-67795D14F32F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76200" cap="rnd">
                <a:solidFill>
                  <a:schemeClr val="bg1">
                    <a:lumMod val="8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C28-4E1A-9E60-67795D14F32F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76200" cap="rnd"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C28-4E1A-9E60-67795D14F32F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76200" cap="rnd"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C28-4E1A-9E60-67795D14F32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ANS'!$S$27:$S$30</c:f>
              <c:strCache>
                <c:ptCount val="4"/>
                <c:pt idx="0">
                  <c:v>Nunca</c:v>
                </c:pt>
                <c:pt idx="1">
                  <c:v>Às vezes</c:v>
                </c:pt>
                <c:pt idx="2">
                  <c:v>Na maioria das vezes</c:v>
                </c:pt>
                <c:pt idx="3">
                  <c:v>Sempre</c:v>
                </c:pt>
              </c:strCache>
            </c:strRef>
          </c:cat>
          <c:val>
            <c:numRef>
              <c:f>'Gráficos ANS'!$T$27:$T$30</c:f>
              <c:numCache>
                <c:formatCode>0.0</c:formatCode>
                <c:ptCount val="4"/>
                <c:pt idx="0">
                  <c:v>0.2785515320334262</c:v>
                </c:pt>
                <c:pt idx="1">
                  <c:v>19.498607242339833</c:v>
                </c:pt>
                <c:pt idx="2">
                  <c:v>16.991643454038996</c:v>
                </c:pt>
                <c:pt idx="3">
                  <c:v>63.231197771587745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2C28-4E1A-9E60-67795D14F32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72097080"/>
        <c:axId val="171109056"/>
      </c:barChart>
      <c:catAx>
        <c:axId val="172097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1109056"/>
        <c:crosses val="autoZero"/>
        <c:auto val="1"/>
        <c:lblAlgn val="ctr"/>
        <c:lblOffset val="100"/>
        <c:noMultiLvlLbl val="0"/>
      </c:catAx>
      <c:valAx>
        <c:axId val="171109056"/>
        <c:scaling>
          <c:orientation val="minMax"/>
          <c:max val="100"/>
        </c:scaling>
        <c:delete val="1"/>
        <c:axPos val="l"/>
        <c:numFmt formatCode="0.0" sourceLinked="1"/>
        <c:majorTickMark val="out"/>
        <c:minorTickMark val="none"/>
        <c:tickLblPos val="nextTo"/>
        <c:crossAx val="172097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60000"/>
                <a:lumOff val="40000"/>
              </a:schemeClr>
            </a:solidFill>
            <a:ln w="76200" cap="rnd">
              <a:solidFill>
                <a:schemeClr val="tx2">
                  <a:lumMod val="60000"/>
                  <a:lumOff val="4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76200" cap="rnd">
                <a:solidFill>
                  <a:schemeClr val="bg1">
                    <a:lumMod val="8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246-4C54-8977-7D9D770DA4E5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76200" cap="rnd">
                <a:solidFill>
                  <a:schemeClr val="bg1">
                    <a:lumMod val="8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246-4C54-8977-7D9D770DA4E5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76200" cap="rnd"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246-4C54-8977-7D9D770DA4E5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76200" cap="rnd"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246-4C54-8977-7D9D770DA4E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ANS'!$S$48:$S$51</c:f>
              <c:strCache>
                <c:ptCount val="4"/>
                <c:pt idx="0">
                  <c:v>Nunca</c:v>
                </c:pt>
                <c:pt idx="1">
                  <c:v>Às vezes</c:v>
                </c:pt>
                <c:pt idx="2">
                  <c:v>Na maioria das vezes</c:v>
                </c:pt>
                <c:pt idx="3">
                  <c:v>Sempre</c:v>
                </c:pt>
              </c:strCache>
            </c:strRef>
          </c:cat>
          <c:val>
            <c:numRef>
              <c:f>'Gráficos ANS'!$T$48:$T$51</c:f>
              <c:numCache>
                <c:formatCode>0.0</c:formatCode>
                <c:ptCount val="4"/>
                <c:pt idx="0">
                  <c:v>1.8518518518518516</c:v>
                </c:pt>
                <c:pt idx="1">
                  <c:v>8.518518518518519</c:v>
                </c:pt>
                <c:pt idx="2">
                  <c:v>21.851851851851851</c:v>
                </c:pt>
                <c:pt idx="3">
                  <c:v>67.777777777777786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246-4C54-8977-7D9D770DA4E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71877184"/>
        <c:axId val="170942128"/>
      </c:barChart>
      <c:catAx>
        <c:axId val="17187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70942128"/>
        <c:crosses val="autoZero"/>
        <c:auto val="1"/>
        <c:lblAlgn val="ctr"/>
        <c:lblOffset val="100"/>
        <c:noMultiLvlLbl val="0"/>
      </c:catAx>
      <c:valAx>
        <c:axId val="170942128"/>
        <c:scaling>
          <c:orientation val="minMax"/>
          <c:max val="100"/>
        </c:scaling>
        <c:delete val="1"/>
        <c:axPos val="l"/>
        <c:numFmt formatCode="0.0" sourceLinked="1"/>
        <c:majorTickMark val="out"/>
        <c:minorTickMark val="none"/>
        <c:tickLblPos val="nextTo"/>
        <c:crossAx val="171877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2032465953740863"/>
          <c:y val="1.331108364162027E-2"/>
          <c:w val="0.57781052305862712"/>
          <c:h val="0.96581031571740505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 b="1"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9812017405365382"/>
          <c:y val="1.3089763146419306E-2"/>
          <c:w val="0.50287743030133991"/>
          <c:h val="0.98205547603338739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29-444E-B2F9-29D8253AA0F2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29-444E-B2F9-29D8253AA0F2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'Gráficos ANS'!$S$69:$S$70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'Gráficos ANS'!$T$69:$T$70</c:f>
              <c:numCache>
                <c:formatCode>0.0</c:formatCode>
                <c:ptCount val="2"/>
                <c:pt idx="0">
                  <c:v>51.688311688311686</c:v>
                </c:pt>
                <c:pt idx="1">
                  <c:v>48.311688311688314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D29-444E-B2F9-29D8253AA0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968208875063336E-2"/>
          <c:y val="6.3695385595313625E-2"/>
          <c:w val="0.95006358224987331"/>
          <c:h val="0.844689083764447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65000"/>
              </a:schemeClr>
            </a:solidFill>
            <a:ln w="76200" cap="rnd"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2CE-4477-89BE-6085B280B6BF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2CE-4477-89BE-6085B280B6BF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76200" cap="rnd">
                <a:solidFill>
                  <a:schemeClr val="bg1">
                    <a:lumMod val="6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2CE-4477-89BE-6085B280B6BF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2CE-4477-89BE-6085B280B6BF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2CE-4477-89BE-6085B280B6B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ANS'!$S$88:$S$92</c:f>
              <c:strCache>
                <c:ptCount val="5"/>
                <c:pt idx="0">
                  <c:v>Muito Ruim</c:v>
                </c:pt>
                <c:pt idx="1">
                  <c:v>Ruim</c:v>
                </c:pt>
                <c:pt idx="2">
                  <c:v>Regular</c:v>
                </c:pt>
                <c:pt idx="3">
                  <c:v>Bom</c:v>
                </c:pt>
                <c:pt idx="4">
                  <c:v>Muito Bom</c:v>
                </c:pt>
              </c:strCache>
            </c:strRef>
          </c:cat>
          <c:val>
            <c:numRef>
              <c:f>'Gráficos ANS'!$T$88:$T$92</c:f>
              <c:numCache>
                <c:formatCode>0.0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6.4171122994652414</c:v>
                </c:pt>
                <c:pt idx="3">
                  <c:v>60.695187165775401</c:v>
                </c:pt>
                <c:pt idx="4">
                  <c:v>32.887700534759354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62CE-4477-89BE-6085B280B6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70944480"/>
        <c:axId val="219758320"/>
      </c:barChart>
      <c:catAx>
        <c:axId val="17094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9758320"/>
        <c:crosses val="autoZero"/>
        <c:auto val="1"/>
        <c:lblAlgn val="ctr"/>
        <c:lblOffset val="100"/>
        <c:noMultiLvlLbl val="0"/>
      </c:catAx>
      <c:valAx>
        <c:axId val="219758320"/>
        <c:scaling>
          <c:orientation val="minMax"/>
          <c:max val="100"/>
        </c:scaling>
        <c:delete val="1"/>
        <c:axPos val="l"/>
        <c:numFmt formatCode="0.0" sourceLinked="1"/>
        <c:majorTickMark val="out"/>
        <c:minorTickMark val="none"/>
        <c:tickLblPos val="nextTo"/>
        <c:crossAx val="170944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65000"/>
              </a:schemeClr>
            </a:solidFill>
            <a:ln w="76200" cap="rnd"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31C-44D4-A365-6E9366D06783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31C-44D4-A365-6E9366D06783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76200" cap="rnd">
                <a:solidFill>
                  <a:schemeClr val="bg1">
                    <a:lumMod val="6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31C-44D4-A365-6E9366D06783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31C-44D4-A365-6E9366D06783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31C-44D4-A365-6E9366D0678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ANS'!$S$107:$S$111</c:f>
              <c:strCache>
                <c:ptCount val="5"/>
                <c:pt idx="0">
                  <c:v>Muito Ruim</c:v>
                </c:pt>
                <c:pt idx="1">
                  <c:v>Ruim</c:v>
                </c:pt>
                <c:pt idx="2">
                  <c:v>Regular</c:v>
                </c:pt>
                <c:pt idx="3">
                  <c:v>Bom</c:v>
                </c:pt>
                <c:pt idx="4">
                  <c:v>Muito Bom</c:v>
                </c:pt>
              </c:strCache>
            </c:strRef>
          </c:cat>
          <c:val>
            <c:numRef>
              <c:f>'Gráficos ANS'!$T$107:$T$111</c:f>
              <c:numCache>
                <c:formatCode>0.0</c:formatCode>
                <c:ptCount val="5"/>
                <c:pt idx="0">
                  <c:v>0.86956521739130432</c:v>
                </c:pt>
                <c:pt idx="1">
                  <c:v>2.318840579710145</c:v>
                </c:pt>
                <c:pt idx="2">
                  <c:v>21.159420289855071</c:v>
                </c:pt>
                <c:pt idx="3">
                  <c:v>57.971014492753625</c:v>
                </c:pt>
                <c:pt idx="4">
                  <c:v>17.681159420289855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431C-44D4-A365-6E9366D067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9759496"/>
        <c:axId val="219759888"/>
      </c:barChart>
      <c:catAx>
        <c:axId val="219759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9759888"/>
        <c:crosses val="autoZero"/>
        <c:auto val="1"/>
        <c:lblAlgn val="ctr"/>
        <c:lblOffset val="100"/>
        <c:noMultiLvlLbl val="0"/>
      </c:catAx>
      <c:valAx>
        <c:axId val="219759888"/>
        <c:scaling>
          <c:orientation val="minMax"/>
          <c:max val="100"/>
        </c:scaling>
        <c:delete val="1"/>
        <c:axPos val="l"/>
        <c:numFmt formatCode="0.0" sourceLinked="1"/>
        <c:majorTickMark val="out"/>
        <c:minorTickMark val="none"/>
        <c:tickLblPos val="nextTo"/>
        <c:crossAx val="219759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65000"/>
              </a:schemeClr>
            </a:solidFill>
            <a:ln w="76200" cap="rnd"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4B7-4A74-87BE-FE0AB1EEC0B3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76200" cap="rnd">
                <a:solidFill>
                  <a:schemeClr val="bg1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4B7-4A74-87BE-FE0AB1EEC0B3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76200" cap="rnd">
                <a:solidFill>
                  <a:schemeClr val="bg1">
                    <a:lumMod val="6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4B7-4A74-87BE-FE0AB1EEC0B3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4B7-4A74-87BE-FE0AB1EEC0B3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76200" cap="rnd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4B7-4A74-87BE-FE0AB1EEC0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'Gráficos ANS'!$S$126:$S$130</c:f>
              <c:strCache>
                <c:ptCount val="5"/>
                <c:pt idx="0">
                  <c:v>Muito Ruim</c:v>
                </c:pt>
                <c:pt idx="1">
                  <c:v>Ruim</c:v>
                </c:pt>
                <c:pt idx="2">
                  <c:v>Regular</c:v>
                </c:pt>
                <c:pt idx="3">
                  <c:v>Bom</c:v>
                </c:pt>
                <c:pt idx="4">
                  <c:v>Muito Bom</c:v>
                </c:pt>
              </c:strCache>
            </c:strRef>
          </c:cat>
          <c:val>
            <c:numRef>
              <c:f>'Gráficos ANS'!$T$126:$T$130</c:f>
              <c:numCache>
                <c:formatCode>0.0</c:formatCode>
                <c:ptCount val="5"/>
                <c:pt idx="0">
                  <c:v>0.30120481927710846</c:v>
                </c:pt>
                <c:pt idx="1">
                  <c:v>0.60240963855421692</c:v>
                </c:pt>
                <c:pt idx="2">
                  <c:v>11.144578313253012</c:v>
                </c:pt>
                <c:pt idx="3">
                  <c:v>62.048192771084345</c:v>
                </c:pt>
                <c:pt idx="4">
                  <c:v>25.903614457831324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14B7-4A74-87BE-FE0AB1EEC0B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9761064"/>
        <c:axId val="219761456"/>
      </c:barChart>
      <c:catAx>
        <c:axId val="219761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9761456"/>
        <c:crosses val="autoZero"/>
        <c:auto val="1"/>
        <c:lblAlgn val="ctr"/>
        <c:lblOffset val="100"/>
        <c:noMultiLvlLbl val="0"/>
      </c:catAx>
      <c:valAx>
        <c:axId val="219761456"/>
        <c:scaling>
          <c:orientation val="minMax"/>
          <c:max val="100"/>
        </c:scaling>
        <c:delete val="1"/>
        <c:axPos val="l"/>
        <c:numFmt formatCode="0.0" sourceLinked="1"/>
        <c:majorTickMark val="out"/>
        <c:minorTickMark val="none"/>
        <c:tickLblPos val="nextTo"/>
        <c:crossAx val="219761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D0CFC-5ADD-46A2-AD53-9B21DEBD7780}" type="datetimeFigureOut">
              <a:rPr lang="pt-BR" smtClean="0"/>
              <a:t>21/05/2020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F4548-FC72-41E6-940C-D7859B5ADBE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8947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54A59-D28B-4C1A-B9B6-F55A5E7A7FEB}" type="slidenum">
              <a:rPr lang="pt-BR" smtClean="0">
                <a:solidFill>
                  <a:prstClr val="black"/>
                </a:solidFill>
              </a:rPr>
              <a:pPr/>
              <a:t>2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202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54A59-D28B-4C1A-B9B6-F55A5E7A7FEB}" type="slidenum">
              <a:rPr lang="pt-BR" smtClean="0">
                <a:solidFill>
                  <a:prstClr val="black"/>
                </a:solidFill>
              </a:rPr>
              <a:pPr/>
              <a:t>3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043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54A59-D28B-4C1A-B9B6-F55A5E7A7FEB}" type="slidenum">
              <a:rPr lang="pt-BR" smtClean="0">
                <a:solidFill>
                  <a:prstClr val="black"/>
                </a:solidFill>
              </a:rPr>
              <a:pPr/>
              <a:t>4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77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54A59-D28B-4C1A-B9B6-F55A5E7A7FEB}" type="slidenum">
              <a:rPr lang="pt-BR" smtClean="0">
                <a:solidFill>
                  <a:prstClr val="black"/>
                </a:solidFill>
              </a:rPr>
              <a:pPr/>
              <a:t>5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789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54A59-D28B-4C1A-B9B6-F55A5E7A7FEB}" type="slidenum">
              <a:rPr lang="pt-BR" smtClean="0">
                <a:solidFill>
                  <a:prstClr val="black"/>
                </a:solidFill>
              </a:rPr>
              <a:pPr/>
              <a:t>6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547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7F4548-FC72-41E6-940C-D7859B5ADBE4}" type="slidenum">
              <a:rPr lang="pt-BR" smtClean="0"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2958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134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001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184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0915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4027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8847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2963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49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68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7066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5488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4192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tângulo 66">
            <a:extLst>
              <a:ext uri="{FF2B5EF4-FFF2-40B4-BE49-F238E27FC236}">
                <a16:creationId xmlns:a16="http://schemas.microsoft.com/office/drawing/2014/main" xmlns="" id="{4C19B115-7C0D-49A3-8A28-0176044AEA5A}"/>
              </a:ext>
            </a:extLst>
          </p:cNvPr>
          <p:cNvSpPr/>
          <p:nvPr userDrawn="1"/>
        </p:nvSpPr>
        <p:spPr>
          <a:xfrm>
            <a:off x="517" y="595371"/>
            <a:ext cx="7795260" cy="4571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56000">
                <a:srgbClr val="ABABAB"/>
              </a:gs>
              <a:gs pos="91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95" dirty="0"/>
          </a:p>
        </p:txBody>
      </p:sp>
      <p:sp>
        <p:nvSpPr>
          <p:cNvPr id="120" name="Retângulo 119">
            <a:extLst>
              <a:ext uri="{FF2B5EF4-FFF2-40B4-BE49-F238E27FC236}">
                <a16:creationId xmlns:a16="http://schemas.microsoft.com/office/drawing/2014/main" xmlns="" id="{87C144C4-3AAC-48A5-AA46-8D84C60129A9}"/>
              </a:ext>
            </a:extLst>
          </p:cNvPr>
          <p:cNvSpPr/>
          <p:nvPr userDrawn="1"/>
        </p:nvSpPr>
        <p:spPr>
          <a:xfrm>
            <a:off x="0" y="6787976"/>
            <a:ext cx="12192000" cy="72008"/>
          </a:xfrm>
          <a:prstGeom prst="rect">
            <a:avLst/>
          </a:prstGeom>
          <a:solidFill>
            <a:srgbClr val="1899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58" name="Imagem 57">
            <a:extLst>
              <a:ext uri="{FF2B5EF4-FFF2-40B4-BE49-F238E27FC236}">
                <a16:creationId xmlns:a16="http://schemas.microsoft.com/office/drawing/2014/main" xmlns="" id="{ACDEC4AE-1F5F-46AE-8B5F-A09646BC03FD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210467" y="31055"/>
            <a:ext cx="960748" cy="45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514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7.xml"/><Relationship Id="rId4" Type="http://schemas.microsoft.com/office/2007/relationships/hdphoto" Target="../media/hdphoto2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8.xml"/><Relationship Id="rId4" Type="http://schemas.microsoft.com/office/2007/relationships/hdphoto" Target="../media/hdphoto2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9.xml"/><Relationship Id="rId4" Type="http://schemas.microsoft.com/office/2007/relationships/hdphoto" Target="../media/hdphoto2.wd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1.xml"/><Relationship Id="rId4" Type="http://schemas.microsoft.com/office/2007/relationships/hdphoto" Target="../media/hdphoto2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12.xml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8A66F039-38F3-487D-85E1-2CE5C98A919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xmlns="" id="{0812D0FA-46AD-4B99-A4B0-868938DBC9B0}"/>
              </a:ext>
            </a:extLst>
          </p:cNvPr>
          <p:cNvSpPr/>
          <p:nvPr/>
        </p:nvSpPr>
        <p:spPr>
          <a:xfrm>
            <a:off x="386366" y="399244"/>
            <a:ext cx="11419268" cy="6065950"/>
          </a:xfrm>
          <a:prstGeom prst="rect">
            <a:avLst/>
          </a:prstGeom>
          <a:solidFill>
            <a:schemeClr val="bg1"/>
          </a:solidFill>
          <a:ln w="381000" cap="rnd"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xmlns="" id="{325BDDC1-7B03-4B0F-B832-54F15F28BE3D}"/>
              </a:ext>
            </a:extLst>
          </p:cNvPr>
          <p:cNvSpPr/>
          <p:nvPr/>
        </p:nvSpPr>
        <p:spPr>
          <a:xfrm>
            <a:off x="502757" y="2587577"/>
            <a:ext cx="807899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Pesquisa de Satisfação com Beneficiários</a:t>
            </a: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(ano base 2019)</a:t>
            </a:r>
          </a:p>
          <a:p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Formulário Padrão ANS</a:t>
            </a:r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xmlns="" id="{12074616-BEED-4C05-9AEF-DA1A7F2CE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5493" y="6103185"/>
            <a:ext cx="2700141" cy="40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xmlns="" id="{799A621C-BDCC-4A6F-9839-E0EEA4FBCAC5}"/>
              </a:ext>
            </a:extLst>
          </p:cNvPr>
          <p:cNvSpPr/>
          <p:nvPr/>
        </p:nvSpPr>
        <p:spPr>
          <a:xfrm>
            <a:off x="9975273" y="354169"/>
            <a:ext cx="1830361" cy="1742486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xmlns="" id="{08D6E599-0934-4673-9B4A-DEC2434E0DC9}"/>
              </a:ext>
            </a:extLst>
          </p:cNvPr>
          <p:cNvSpPr/>
          <p:nvPr/>
        </p:nvSpPr>
        <p:spPr>
          <a:xfrm>
            <a:off x="8407400" y="392805"/>
            <a:ext cx="1420546" cy="1461009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xmlns="" id="{789A9B55-E563-49EA-B17F-A6878AD26978}"/>
              </a:ext>
            </a:extLst>
          </p:cNvPr>
          <p:cNvSpPr/>
          <p:nvPr/>
        </p:nvSpPr>
        <p:spPr>
          <a:xfrm>
            <a:off x="10807880" y="2222816"/>
            <a:ext cx="997754" cy="903426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xmlns="" id="{D113A146-4EA8-4522-BFD0-6A0C5F9F3735}"/>
              </a:ext>
            </a:extLst>
          </p:cNvPr>
          <p:cNvSpPr/>
          <p:nvPr/>
        </p:nvSpPr>
        <p:spPr>
          <a:xfrm>
            <a:off x="11088338" y="3252403"/>
            <a:ext cx="717296" cy="676258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: Cantos Arredondados 16">
            <a:extLst>
              <a:ext uri="{FF2B5EF4-FFF2-40B4-BE49-F238E27FC236}">
                <a16:creationId xmlns:a16="http://schemas.microsoft.com/office/drawing/2014/main" xmlns="" id="{BBBBC6C7-C6B8-4F72-A990-983D1BAFD1A8}"/>
              </a:ext>
            </a:extLst>
          </p:cNvPr>
          <p:cNvSpPr/>
          <p:nvPr/>
        </p:nvSpPr>
        <p:spPr>
          <a:xfrm>
            <a:off x="9230259" y="1998271"/>
            <a:ext cx="717296" cy="676258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: Cantos Arredondados 17">
            <a:extLst>
              <a:ext uri="{FF2B5EF4-FFF2-40B4-BE49-F238E27FC236}">
                <a16:creationId xmlns:a16="http://schemas.microsoft.com/office/drawing/2014/main" xmlns="" id="{81D7D974-1A16-452A-9D34-A48FA295DDD6}"/>
              </a:ext>
            </a:extLst>
          </p:cNvPr>
          <p:cNvSpPr/>
          <p:nvPr/>
        </p:nvSpPr>
        <p:spPr>
          <a:xfrm>
            <a:off x="10155229" y="2230581"/>
            <a:ext cx="532569" cy="512163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xmlns="" id="{18F32773-6D6A-4281-BD8D-E30C73EE8A20}"/>
              </a:ext>
            </a:extLst>
          </p:cNvPr>
          <p:cNvSpPr/>
          <p:nvPr/>
        </p:nvSpPr>
        <p:spPr>
          <a:xfrm>
            <a:off x="10687798" y="3240549"/>
            <a:ext cx="301828" cy="284937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Retângulo: Cantos Arredondados 20">
            <a:extLst>
              <a:ext uri="{FF2B5EF4-FFF2-40B4-BE49-F238E27FC236}">
                <a16:creationId xmlns:a16="http://schemas.microsoft.com/office/drawing/2014/main" xmlns="" id="{D864B416-D094-4D7E-8F24-002623C1845F}"/>
              </a:ext>
            </a:extLst>
          </p:cNvPr>
          <p:cNvSpPr/>
          <p:nvPr/>
        </p:nvSpPr>
        <p:spPr>
          <a:xfrm>
            <a:off x="11503806" y="4071035"/>
            <a:ext cx="301828" cy="284937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Retângulo: Cantos Arredondados 21">
            <a:extLst>
              <a:ext uri="{FF2B5EF4-FFF2-40B4-BE49-F238E27FC236}">
                <a16:creationId xmlns:a16="http://schemas.microsoft.com/office/drawing/2014/main" xmlns="" id="{1E44B0D7-4CB5-40CA-8713-59DEB3236F9B}"/>
              </a:ext>
            </a:extLst>
          </p:cNvPr>
          <p:cNvSpPr/>
          <p:nvPr/>
        </p:nvSpPr>
        <p:spPr>
          <a:xfrm>
            <a:off x="11619157" y="4498346"/>
            <a:ext cx="189170" cy="176595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3" name="Retângulo: Cantos Arredondados 22">
            <a:extLst>
              <a:ext uri="{FF2B5EF4-FFF2-40B4-BE49-F238E27FC236}">
                <a16:creationId xmlns:a16="http://schemas.microsoft.com/office/drawing/2014/main" xmlns="" id="{889E41DF-82E8-4459-9605-516F64146D7D}"/>
              </a:ext>
            </a:extLst>
          </p:cNvPr>
          <p:cNvSpPr/>
          <p:nvPr/>
        </p:nvSpPr>
        <p:spPr>
          <a:xfrm>
            <a:off x="7754749" y="388042"/>
            <a:ext cx="532569" cy="512163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xmlns="" id="{EF2D59CD-6749-4DB0-B711-FFC1B1C165BE}"/>
              </a:ext>
            </a:extLst>
          </p:cNvPr>
          <p:cNvSpPr/>
          <p:nvPr/>
        </p:nvSpPr>
        <p:spPr>
          <a:xfrm>
            <a:off x="383673" y="5779726"/>
            <a:ext cx="717296" cy="676258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xmlns="" id="{440B54C5-AB72-4F6F-AD6B-9A8E6AFDF310}"/>
              </a:ext>
            </a:extLst>
          </p:cNvPr>
          <p:cNvSpPr/>
          <p:nvPr/>
        </p:nvSpPr>
        <p:spPr>
          <a:xfrm>
            <a:off x="1175139" y="6161039"/>
            <a:ext cx="301828" cy="284937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6" name="Retângulo: Cantos Arredondados 25">
            <a:extLst>
              <a:ext uri="{FF2B5EF4-FFF2-40B4-BE49-F238E27FC236}">
                <a16:creationId xmlns:a16="http://schemas.microsoft.com/office/drawing/2014/main" xmlns="" id="{BD7052FB-D627-4F8C-B0E3-7AA2304829A5}"/>
              </a:ext>
            </a:extLst>
          </p:cNvPr>
          <p:cNvSpPr/>
          <p:nvPr/>
        </p:nvSpPr>
        <p:spPr>
          <a:xfrm>
            <a:off x="408172" y="5492296"/>
            <a:ext cx="189170" cy="176595"/>
          </a:xfrm>
          <a:prstGeom prst="roundRect">
            <a:avLst/>
          </a:prstGeom>
          <a:solidFill>
            <a:srgbClr val="F2F2F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9D749405-9B61-49FB-A91F-DE2322470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342" y="1272865"/>
            <a:ext cx="2377894" cy="1126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786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A7602842-B921-48E1-9A55-81B9BEE3E2C0}"/>
              </a:ext>
            </a:extLst>
          </p:cNvPr>
          <p:cNvSpPr txBox="1"/>
          <p:nvPr/>
        </p:nvSpPr>
        <p:spPr>
          <a:xfrm>
            <a:off x="0" y="641716"/>
            <a:ext cx="11996593" cy="748073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3 - Nos últimos 12 meses, você recebeu algum tipo de comunicação de seu plano de saúde (por exemplo: carta, e-mail, telefonema, etc.) convidando e/ou esclarecendo sobre a necessidade de realização de consultas ou exames preventivos, tais como: mamografia, preventivo de câncer, consulta preventiva com urologista, consulta preventiva com dentista, etc.?</a:t>
            </a:r>
          </a:p>
        </p:txBody>
      </p:sp>
      <p:graphicFrame>
        <p:nvGraphicFramePr>
          <p:cNvPr id="34" name="Tabela 33">
            <a:extLst>
              <a:ext uri="{FF2B5EF4-FFF2-40B4-BE49-F238E27FC236}">
                <a16:creationId xmlns:a16="http://schemas.microsoft.com/office/drawing/2014/main" xmlns="" id="{14FB2ED9-16FA-46B8-B1C4-F95BFCCE1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233593"/>
              </p:ext>
            </p:extLst>
          </p:nvPr>
        </p:nvGraphicFramePr>
        <p:xfrm>
          <a:off x="5380507" y="1624328"/>
          <a:ext cx="6614262" cy="2900400"/>
        </p:xfrm>
        <a:graphic>
          <a:graphicData uri="http://schemas.openxmlformats.org/drawingml/2006/table">
            <a:tbl>
              <a:tblPr/>
              <a:tblGrid>
                <a:gridCol w="1800000">
                  <a:extLst>
                    <a:ext uri="{9D8B030D-6E8A-4147-A177-3AD203B41FA5}">
                      <a16:colId xmlns:a16="http://schemas.microsoft.com/office/drawing/2014/main" xmlns="" val="4043476719"/>
                    </a:ext>
                  </a:extLst>
                </a:gridCol>
                <a:gridCol w="2407131">
                  <a:extLst>
                    <a:ext uri="{9D8B030D-6E8A-4147-A177-3AD203B41FA5}">
                      <a16:colId xmlns:a16="http://schemas.microsoft.com/office/drawing/2014/main" xmlns="" val="887322865"/>
                    </a:ext>
                  </a:extLst>
                </a:gridCol>
                <a:gridCol w="2407131">
                  <a:extLst>
                    <a:ext uri="{9D8B030D-6E8A-4147-A177-3AD203B41FA5}">
                      <a16:colId xmlns:a16="http://schemas.microsoft.com/office/drawing/2014/main" xmlns="" val="4252080179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GÊNERO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132023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38,8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61,2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00399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59,7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40,3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644362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877057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473572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75,0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808538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66,7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33,3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112976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57,7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42,3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38407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59,3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40,7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550393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35,0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65,0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935338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37,4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62,6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4565186"/>
                  </a:ext>
                </a:extLst>
              </a:tr>
            </a:tbl>
          </a:graphicData>
        </a:graphic>
      </p:graphicFrame>
      <p:graphicFrame>
        <p:nvGraphicFramePr>
          <p:cNvPr id="17" name="Gráfico 16">
            <a:extLst>
              <a:ext uri="{FF2B5EF4-FFF2-40B4-BE49-F238E27FC236}">
                <a16:creationId xmlns:a16="http://schemas.microsoft.com/office/drawing/2014/main" xmlns="" id="{D75E4CDA-55E8-438D-92F1-3D30249D53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5376777"/>
              </p:ext>
            </p:extLst>
          </p:nvPr>
        </p:nvGraphicFramePr>
        <p:xfrm>
          <a:off x="300634" y="1551440"/>
          <a:ext cx="5610308" cy="3356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CA77B952-BF3C-430E-A5F9-0E90119FCCBA}"/>
              </a:ext>
            </a:extLst>
          </p:cNvPr>
          <p:cNvSpPr/>
          <p:nvPr/>
        </p:nvSpPr>
        <p:spPr>
          <a:xfrm>
            <a:off x="195403" y="5330786"/>
            <a:ext cx="11799366" cy="1166437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48,3% relata não ter recebido nenhum tipo de comunicado do plano quanto à saúde preventiva nos últimos 12 meses, o que cabe um ponto de atenção. </a:t>
            </a:r>
          </a:p>
          <a:p>
            <a:pPr algn="just"/>
            <a:endParaRPr lang="pt-BR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os que recebem, este contato é mais frequente ao gênero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Feminino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 aos usuários com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Mais de 50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Quem menos recebe possui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18 a 20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xmlns="" id="{3D738299-0AA8-436E-B946-BFC955B28515}"/>
              </a:ext>
            </a:extLst>
          </p:cNvPr>
          <p:cNvSpPr/>
          <p:nvPr/>
        </p:nvSpPr>
        <p:spPr>
          <a:xfrm>
            <a:off x="9605815" y="2059581"/>
            <a:ext cx="2369015" cy="199749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Título 3">
            <a:extLst>
              <a:ext uri="{FF2B5EF4-FFF2-40B4-BE49-F238E27FC236}">
                <a16:creationId xmlns:a16="http://schemas.microsoft.com/office/drawing/2014/main" xmlns="" id="{A5CEDCF5-03DE-4D77-9934-44095923C33B}"/>
              </a:ext>
            </a:extLst>
          </p:cNvPr>
          <p:cNvSpPr txBox="1">
            <a:spLocks/>
          </p:cNvSpPr>
          <p:nvPr/>
        </p:nvSpPr>
        <p:spPr>
          <a:xfrm>
            <a:off x="72570" y="57372"/>
            <a:ext cx="12109411" cy="626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Atenção à saúde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xmlns="" id="{B6EEE9CD-BD57-4438-B303-E0EC959FA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767675"/>
              </p:ext>
            </p:extLst>
          </p:nvPr>
        </p:nvGraphicFramePr>
        <p:xfrm>
          <a:off x="201893" y="4635835"/>
          <a:ext cx="3892312" cy="685800"/>
        </p:xfrm>
        <a:graphic>
          <a:graphicData uri="http://schemas.openxmlformats.org/drawingml/2006/table">
            <a:tbl>
              <a:tblPr/>
              <a:tblGrid>
                <a:gridCol w="3243593">
                  <a:extLst>
                    <a:ext uri="{9D8B030D-6E8A-4147-A177-3AD203B41FA5}">
                      <a16:colId xmlns:a16="http://schemas.microsoft.com/office/drawing/2014/main" xmlns="" val="162966755"/>
                    </a:ext>
                  </a:extLst>
                </a:gridCol>
                <a:gridCol w="648719">
                  <a:extLst>
                    <a:ext uri="{9D8B030D-6E8A-4147-A177-3AD203B41FA5}">
                      <a16:colId xmlns:a16="http://schemas.microsoft.com/office/drawing/2014/main" xmlns="" val="3846138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Base: 385 | Margem de Erro: 4.88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soube responder: 4 (não considerados para cálculo dos indicadores)</a:t>
                      </a:r>
                    </a:p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Nota: Nesta questão a frequência é a mesma do indicador.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0946733"/>
                  </a:ext>
                </a:extLst>
              </a:tr>
            </a:tbl>
          </a:graphicData>
        </a:graphic>
      </p:graphicFrame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xmlns="" id="{00000000-0008-0000-0200-00001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7496704"/>
              </p:ext>
            </p:extLst>
          </p:nvPr>
        </p:nvGraphicFramePr>
        <p:xfrm>
          <a:off x="72570" y="1494604"/>
          <a:ext cx="6023430" cy="3084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xmlns="" id="{4572FBF0-835A-4952-8DFE-BD7C3E2DE5A8}"/>
              </a:ext>
            </a:extLst>
          </p:cNvPr>
          <p:cNvSpPr/>
          <p:nvPr/>
        </p:nvSpPr>
        <p:spPr>
          <a:xfrm>
            <a:off x="9605815" y="4114696"/>
            <a:ext cx="2388954" cy="413842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: Cantos Arredondados 17">
            <a:extLst>
              <a:ext uri="{FF2B5EF4-FFF2-40B4-BE49-F238E27FC236}">
                <a16:creationId xmlns:a16="http://schemas.microsoft.com/office/drawing/2014/main" xmlns="" id="{F06F7A53-CFB7-4063-82F1-D421562CC26D}"/>
              </a:ext>
            </a:extLst>
          </p:cNvPr>
          <p:cNvSpPr/>
          <p:nvPr/>
        </p:nvSpPr>
        <p:spPr>
          <a:xfrm>
            <a:off x="7200532" y="3262670"/>
            <a:ext cx="2369015" cy="199749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0422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ela 27">
            <a:extLst>
              <a:ext uri="{FF2B5EF4-FFF2-40B4-BE49-F238E27FC236}">
                <a16:creationId xmlns:a16="http://schemas.microsoft.com/office/drawing/2014/main" xmlns="" id="{F438AA29-BD84-4157-AD78-7A1D0EE546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366268"/>
              </p:ext>
            </p:extLst>
          </p:nvPr>
        </p:nvGraphicFramePr>
        <p:xfrm>
          <a:off x="38636" y="4772664"/>
          <a:ext cx="5990282" cy="416937"/>
        </p:xfrm>
        <a:graphic>
          <a:graphicData uri="http://schemas.openxmlformats.org/drawingml/2006/table">
            <a:tbl>
              <a:tblPr/>
              <a:tblGrid>
                <a:gridCol w="654050">
                  <a:extLst>
                    <a:ext uri="{9D8B030D-6E8A-4147-A177-3AD203B41FA5}">
                      <a16:colId xmlns:a16="http://schemas.microsoft.com/office/drawing/2014/main" xmlns="" val="1097280946"/>
                    </a:ext>
                  </a:extLst>
                </a:gridCol>
                <a:gridCol w="958135">
                  <a:extLst>
                    <a:ext uri="{9D8B030D-6E8A-4147-A177-3AD203B41FA5}">
                      <a16:colId xmlns:a16="http://schemas.microsoft.com/office/drawing/2014/main" xmlns="" val="2165280647"/>
                    </a:ext>
                  </a:extLst>
                </a:gridCol>
                <a:gridCol w="953129">
                  <a:extLst>
                    <a:ext uri="{9D8B030D-6E8A-4147-A177-3AD203B41FA5}">
                      <a16:colId xmlns:a16="http://schemas.microsoft.com/office/drawing/2014/main" xmlns="" val="3298146854"/>
                    </a:ext>
                  </a:extLst>
                </a:gridCol>
                <a:gridCol w="963034">
                  <a:extLst>
                    <a:ext uri="{9D8B030D-6E8A-4147-A177-3AD203B41FA5}">
                      <a16:colId xmlns:a16="http://schemas.microsoft.com/office/drawing/2014/main" xmlns="" val="2970168599"/>
                    </a:ext>
                  </a:extLst>
                </a:gridCol>
                <a:gridCol w="964736">
                  <a:extLst>
                    <a:ext uri="{9D8B030D-6E8A-4147-A177-3AD203B41FA5}">
                      <a16:colId xmlns:a16="http://schemas.microsoft.com/office/drawing/2014/main" xmlns="" val="3009002003"/>
                    </a:ext>
                  </a:extLst>
                </a:gridCol>
                <a:gridCol w="1037058">
                  <a:extLst>
                    <a:ext uri="{9D8B030D-6E8A-4147-A177-3AD203B41FA5}">
                      <a16:colId xmlns:a16="http://schemas.microsoft.com/office/drawing/2014/main" xmlns="" val="1529673608"/>
                    </a:ext>
                  </a:extLst>
                </a:gridCol>
                <a:gridCol w="460140">
                  <a:extLst>
                    <a:ext uri="{9D8B030D-6E8A-4147-A177-3AD203B41FA5}">
                      <a16:colId xmlns:a16="http://schemas.microsoft.com/office/drawing/2014/main" xmlns="" val="2071753375"/>
                    </a:ext>
                  </a:extLst>
                </a:gridCol>
              </a:tblGrid>
              <a:tr h="226437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078667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Frequência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58,4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9678748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9D4586FF-85DE-42FF-A6DF-248D75A5D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653419"/>
              </p:ext>
            </p:extLst>
          </p:nvPr>
        </p:nvGraphicFramePr>
        <p:xfrm>
          <a:off x="9090248" y="2038334"/>
          <a:ext cx="2848466" cy="1848329"/>
        </p:xfrm>
        <a:graphic>
          <a:graphicData uri="http://schemas.openxmlformats.org/drawingml/2006/table">
            <a:tbl>
              <a:tblPr/>
              <a:tblGrid>
                <a:gridCol w="1424233">
                  <a:extLst>
                    <a:ext uri="{9D8B030D-6E8A-4147-A177-3AD203B41FA5}">
                      <a16:colId xmlns:a16="http://schemas.microsoft.com/office/drawing/2014/main" xmlns="" val="3856170279"/>
                    </a:ext>
                  </a:extLst>
                </a:gridCol>
                <a:gridCol w="1424233">
                  <a:extLst>
                    <a:ext uri="{9D8B030D-6E8A-4147-A177-3AD203B41FA5}">
                      <a16:colId xmlns:a16="http://schemas.microsoft.com/office/drawing/2014/main" xmlns="" val="1063736327"/>
                    </a:ext>
                  </a:extLst>
                </a:gridCol>
              </a:tblGrid>
              <a:tr h="2640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0203399"/>
                  </a:ext>
                </a:extLst>
              </a:tr>
              <a:tr h="2640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8238908"/>
                  </a:ext>
                </a:extLst>
              </a:tr>
              <a:tr h="2640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88,9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8788012"/>
                  </a:ext>
                </a:extLst>
              </a:tr>
              <a:tr h="2640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9128390"/>
                  </a:ext>
                </a:extLst>
              </a:tr>
              <a:tr h="2640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3552995"/>
                  </a:ext>
                </a:extLst>
              </a:tr>
              <a:tr h="2640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112599"/>
                  </a:ext>
                </a:extLst>
              </a:tr>
              <a:tr h="2640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6837124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A7602842-B921-48E1-9A55-81B9BEE3E2C0}"/>
              </a:ext>
            </a:extLst>
          </p:cNvPr>
          <p:cNvSpPr txBox="1"/>
          <p:nvPr/>
        </p:nvSpPr>
        <p:spPr>
          <a:xfrm>
            <a:off x="1253" y="641716"/>
            <a:ext cx="11848562" cy="532629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4 - Nos últimos 12 meses, como você avalia toda a atenção em saúde recebida (por exemplo: atendimento em hospitais, laboratórios, clínicas, médicos, dentistas, fisioterapeutas, nutricionistas, psicólogos e outros)?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xmlns="" id="{6836A567-9E5C-443D-AD67-72E638E102EF}"/>
              </a:ext>
            </a:extLst>
          </p:cNvPr>
          <p:cNvGrpSpPr/>
          <p:nvPr/>
        </p:nvGrpSpPr>
        <p:grpSpPr>
          <a:xfrm>
            <a:off x="97970" y="6058767"/>
            <a:ext cx="4024269" cy="637044"/>
            <a:chOff x="157406" y="5740245"/>
            <a:chExt cx="4024269" cy="637044"/>
          </a:xfrm>
        </p:grpSpPr>
        <p:sp>
          <p:nvSpPr>
            <p:cNvPr id="3" name="Retângulo: Cantos Arredondados 2">
              <a:extLst>
                <a:ext uri="{FF2B5EF4-FFF2-40B4-BE49-F238E27FC236}">
                  <a16:creationId xmlns:a16="http://schemas.microsoft.com/office/drawing/2014/main" xmlns="" id="{835E9BCC-1DAB-4F6D-A3D5-7ED68145AF37}"/>
                </a:ext>
              </a:extLst>
            </p:cNvPr>
            <p:cNvSpPr/>
            <p:nvPr/>
          </p:nvSpPr>
          <p:spPr>
            <a:xfrm>
              <a:off x="180975" y="5740245"/>
              <a:ext cx="3798597" cy="63704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1" name="Retângulo Arredondado 81">
              <a:extLst>
                <a:ext uri="{FF2B5EF4-FFF2-40B4-BE49-F238E27FC236}">
                  <a16:creationId xmlns:a16="http://schemas.microsoft.com/office/drawing/2014/main" xmlns="" id="{169FE439-F74B-4294-B157-5B4A46F6821A}"/>
                </a:ext>
              </a:extLst>
            </p:cNvPr>
            <p:cNvSpPr/>
            <p:nvPr/>
          </p:nvSpPr>
          <p:spPr>
            <a:xfrm>
              <a:off x="246685" y="5992517"/>
              <a:ext cx="720000" cy="177903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90 a 100</a:t>
              </a:r>
            </a:p>
          </p:txBody>
        </p:sp>
        <p:sp>
          <p:nvSpPr>
            <p:cNvPr id="12" name="Retângulo Arredondado 82">
              <a:extLst>
                <a:ext uri="{FF2B5EF4-FFF2-40B4-BE49-F238E27FC236}">
                  <a16:creationId xmlns:a16="http://schemas.microsoft.com/office/drawing/2014/main" xmlns="" id="{A0B600A1-0439-4E34-8F67-3309D1F59468}"/>
                </a:ext>
              </a:extLst>
            </p:cNvPr>
            <p:cNvSpPr/>
            <p:nvPr/>
          </p:nvSpPr>
          <p:spPr>
            <a:xfrm>
              <a:off x="1079602" y="5985083"/>
              <a:ext cx="720000" cy="18941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80 a 89</a:t>
              </a:r>
            </a:p>
          </p:txBody>
        </p:sp>
        <p:sp>
          <p:nvSpPr>
            <p:cNvPr id="13" name="Retângulo Arredondado 84">
              <a:extLst>
                <a:ext uri="{FF2B5EF4-FFF2-40B4-BE49-F238E27FC236}">
                  <a16:creationId xmlns:a16="http://schemas.microsoft.com/office/drawing/2014/main" xmlns="" id="{9A2CCDF8-9E16-48BF-B7A9-0C93E7405472}"/>
                </a:ext>
              </a:extLst>
            </p:cNvPr>
            <p:cNvSpPr/>
            <p:nvPr/>
          </p:nvSpPr>
          <p:spPr>
            <a:xfrm>
              <a:off x="2297710" y="5992517"/>
              <a:ext cx="720000" cy="177903"/>
            </a:xfrm>
            <a:prstGeom prst="roundRect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0 a 79</a:t>
              </a:r>
            </a:p>
          </p:txBody>
        </p:sp>
        <p:sp>
          <p:nvSpPr>
            <p:cNvPr id="14" name="CaixaDeTexto 13">
              <a:extLst>
                <a:ext uri="{FF2B5EF4-FFF2-40B4-BE49-F238E27FC236}">
                  <a16:creationId xmlns:a16="http://schemas.microsoft.com/office/drawing/2014/main" xmlns="" id="{7F8F60E4-DD1F-43C7-83D4-89EA19B75BB1}"/>
                </a:ext>
              </a:extLst>
            </p:cNvPr>
            <p:cNvSpPr txBox="1"/>
            <p:nvPr/>
          </p:nvSpPr>
          <p:spPr>
            <a:xfrm>
              <a:off x="187886" y="5740245"/>
              <a:ext cx="8451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000" b="1" u="sng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% Satisfação</a:t>
              </a:r>
            </a:p>
          </p:txBody>
        </p:sp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xmlns="" id="{C819D8F1-D598-4D18-8EF7-8DCCEBEAAD6B}"/>
                </a:ext>
              </a:extLst>
            </p:cNvPr>
            <p:cNvSpPr txBox="1"/>
            <p:nvPr/>
          </p:nvSpPr>
          <p:spPr>
            <a:xfrm>
              <a:off x="157406" y="6161845"/>
              <a:ext cx="94288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Excelente / Forças</a:t>
              </a:r>
            </a:p>
          </p:txBody>
        </p:sp>
        <p:sp>
          <p:nvSpPr>
            <p:cNvPr id="18" name="CaixaDeTexto 17">
              <a:extLst>
                <a:ext uri="{FF2B5EF4-FFF2-40B4-BE49-F238E27FC236}">
                  <a16:creationId xmlns:a16="http://schemas.microsoft.com/office/drawing/2014/main" xmlns="" id="{BDFA6B8C-47A5-4A63-9A85-EC929992FDA1}"/>
                </a:ext>
              </a:extLst>
            </p:cNvPr>
            <p:cNvSpPr txBox="1"/>
            <p:nvPr/>
          </p:nvSpPr>
          <p:spPr>
            <a:xfrm>
              <a:off x="990227" y="6161845"/>
              <a:ext cx="13163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Conforme / Oportunidades</a:t>
              </a:r>
            </a:p>
          </p:txBody>
        </p:sp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xmlns="" id="{7A53E749-F0A5-4E48-866E-F93CE910BC25}"/>
                </a:ext>
              </a:extLst>
            </p:cNvPr>
            <p:cNvSpPr txBox="1"/>
            <p:nvPr/>
          </p:nvSpPr>
          <p:spPr>
            <a:xfrm>
              <a:off x="2228633" y="6161845"/>
              <a:ext cx="19530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Não conforme Fraquezas ou Ameaças</a:t>
              </a:r>
            </a:p>
          </p:txBody>
        </p:sp>
      </p:grpSp>
      <p:sp>
        <p:nvSpPr>
          <p:cNvPr id="33" name="Seta para a Direita 134">
            <a:extLst>
              <a:ext uri="{FF2B5EF4-FFF2-40B4-BE49-F238E27FC236}">
                <a16:creationId xmlns:a16="http://schemas.microsoft.com/office/drawing/2014/main" xmlns="" id="{354E2A86-F412-48AD-94F1-0319D6AE1D73}"/>
              </a:ext>
            </a:extLst>
          </p:cNvPr>
          <p:cNvSpPr/>
          <p:nvPr/>
        </p:nvSpPr>
        <p:spPr>
          <a:xfrm>
            <a:off x="1310812" y="1456831"/>
            <a:ext cx="1737764" cy="937664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PERCEPÇÃO</a:t>
            </a: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xmlns="" id="{DF351BD1-68DC-4094-84A9-34C91B51A902}"/>
              </a:ext>
            </a:extLst>
          </p:cNvPr>
          <p:cNvSpPr/>
          <p:nvPr/>
        </p:nvSpPr>
        <p:spPr>
          <a:xfrm>
            <a:off x="6040570" y="4194481"/>
            <a:ext cx="5897232" cy="2371782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93,6% dos entrevistados avaliam satisfatoriamente, encontrando-se em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Excelência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por superar 90pp. É muito positivo que não houve menção nas opções ruins.</a:t>
            </a:r>
          </a:p>
          <a:p>
            <a:pPr algn="just"/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cs typeface="Calibri" panose="020F0502020204030204" pitchFamily="34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No entanto, ponto de atenção ao viés de baixa entre as opções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Bom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Muito bom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, a diferença é de 27,8pp,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indicando probabilidade de migração da satisfação para a não satisfação. </a:t>
            </a:r>
          </a:p>
          <a:p>
            <a:pPr algn="just"/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cs typeface="Calibri" panose="020F0502020204030204" pitchFamily="34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Por faixa etária, destacam-se os beneficiários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De 18 a 20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, pois são os únicos em patamar máximo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Excelência: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100%. Já os menos contentes possuem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De 21 a 30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, mas dentro da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Conformidade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ainda.</a:t>
            </a:r>
          </a:p>
        </p:txBody>
      </p:sp>
      <p:grpSp>
        <p:nvGrpSpPr>
          <p:cNvPr id="51" name="Agrupar 50">
            <a:extLst>
              <a:ext uri="{FF2B5EF4-FFF2-40B4-BE49-F238E27FC236}">
                <a16:creationId xmlns:a16="http://schemas.microsoft.com/office/drawing/2014/main" xmlns="" id="{76064963-008C-4133-B232-8F4A1F49261F}"/>
              </a:ext>
            </a:extLst>
          </p:cNvPr>
          <p:cNvGrpSpPr/>
          <p:nvPr/>
        </p:nvGrpSpPr>
        <p:grpSpPr>
          <a:xfrm>
            <a:off x="6065254" y="2325877"/>
            <a:ext cx="2585765" cy="1333830"/>
            <a:chOff x="6931104" y="1530143"/>
            <a:chExt cx="1598834" cy="790238"/>
          </a:xfrm>
        </p:grpSpPr>
        <p:pic>
          <p:nvPicPr>
            <p:cNvPr id="52" name="Imagem 51" descr="Perfil Avatares silueta - Vector Gratis">
              <a:extLst>
                <a:ext uri="{FF2B5EF4-FFF2-40B4-BE49-F238E27FC236}">
                  <a16:creationId xmlns:a16="http://schemas.microsoft.com/office/drawing/2014/main" xmlns="" id="{C28E3925-8502-46F8-BF91-BE8EEB8C5E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81" r="50342" b="56485"/>
            <a:stretch/>
          </p:blipFill>
          <p:spPr>
            <a:xfrm>
              <a:off x="6931104" y="1548855"/>
              <a:ext cx="838199" cy="771526"/>
            </a:xfrm>
            <a:prstGeom prst="rect">
              <a:avLst/>
            </a:prstGeom>
          </p:spPr>
        </p:pic>
        <p:pic>
          <p:nvPicPr>
            <p:cNvPr id="53" name="Imagem 52">
              <a:extLst>
                <a:ext uri="{FF2B5EF4-FFF2-40B4-BE49-F238E27FC236}">
                  <a16:creationId xmlns:a16="http://schemas.microsoft.com/office/drawing/2014/main" xmlns="" id="{F4F1DD88-B5B9-483C-B1F0-67A2CCAAA2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FF66FF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20000"/>
                      </a14:imgEffect>
                    </a14:imgLayer>
                  </a14:imgProps>
                </a:ext>
              </a:extLst>
            </a:blip>
            <a:srcRect l="49279"/>
            <a:stretch/>
          </p:blipFill>
          <p:spPr>
            <a:xfrm>
              <a:off x="7670910" y="1530143"/>
              <a:ext cx="859028" cy="774259"/>
            </a:xfrm>
            <a:prstGeom prst="rect">
              <a:avLst/>
            </a:prstGeom>
            <a:noFill/>
          </p:spPr>
        </p:pic>
      </p:grpSp>
      <p:graphicFrame>
        <p:nvGraphicFramePr>
          <p:cNvPr id="54" name="Tabela 53">
            <a:extLst>
              <a:ext uri="{FF2B5EF4-FFF2-40B4-BE49-F238E27FC236}">
                <a16:creationId xmlns:a16="http://schemas.microsoft.com/office/drawing/2014/main" xmlns="" id="{4BDB5EE8-CACC-484F-A73C-6EADCDA1A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258480"/>
              </p:ext>
            </p:extLst>
          </p:nvPr>
        </p:nvGraphicFramePr>
        <p:xfrm>
          <a:off x="6079811" y="3272592"/>
          <a:ext cx="2641652" cy="616496"/>
        </p:xfrm>
        <a:graphic>
          <a:graphicData uri="http://schemas.openxmlformats.org/drawingml/2006/table">
            <a:tbl>
              <a:tblPr/>
              <a:tblGrid>
                <a:gridCol w="1320826">
                  <a:extLst>
                    <a:ext uri="{9D8B030D-6E8A-4147-A177-3AD203B41FA5}">
                      <a16:colId xmlns:a16="http://schemas.microsoft.com/office/drawing/2014/main" xmlns="" val="2720981386"/>
                    </a:ext>
                  </a:extLst>
                </a:gridCol>
                <a:gridCol w="1320826">
                  <a:extLst>
                    <a:ext uri="{9D8B030D-6E8A-4147-A177-3AD203B41FA5}">
                      <a16:colId xmlns:a16="http://schemas.microsoft.com/office/drawing/2014/main" xmlns="" val="2490589687"/>
                    </a:ext>
                  </a:extLst>
                </a:gridCol>
              </a:tblGrid>
              <a:tr h="3536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71454661"/>
                  </a:ext>
                </a:extLst>
              </a:tr>
              <a:tr h="2628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92,4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94,6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5204796"/>
                  </a:ext>
                </a:extLst>
              </a:tr>
            </a:tbl>
          </a:graphicData>
        </a:graphic>
      </p:graphicFrame>
      <p:sp>
        <p:nvSpPr>
          <p:cNvPr id="26" name="Retângulo: Cantos Arredondados 25">
            <a:extLst>
              <a:ext uri="{FF2B5EF4-FFF2-40B4-BE49-F238E27FC236}">
                <a16:creationId xmlns:a16="http://schemas.microsoft.com/office/drawing/2014/main" xmlns="" id="{570B0783-AD58-4FBC-B86E-BE6E5D985F13}"/>
              </a:ext>
            </a:extLst>
          </p:cNvPr>
          <p:cNvSpPr/>
          <p:nvPr/>
        </p:nvSpPr>
        <p:spPr>
          <a:xfrm>
            <a:off x="9082420" y="2587623"/>
            <a:ext cx="2848466" cy="225661"/>
          </a:xfrm>
          <a:prstGeom prst="roundRect">
            <a:avLst/>
          </a:prstGeom>
          <a:noFill/>
          <a:ln w="28575">
            <a:solidFill>
              <a:schemeClr val="accent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7" name="Título 3">
            <a:extLst>
              <a:ext uri="{FF2B5EF4-FFF2-40B4-BE49-F238E27FC236}">
                <a16:creationId xmlns:a16="http://schemas.microsoft.com/office/drawing/2014/main" xmlns="" id="{4D033D87-FC44-4EC3-BF8A-B29B36A55991}"/>
              </a:ext>
            </a:extLst>
          </p:cNvPr>
          <p:cNvSpPr txBox="1">
            <a:spLocks/>
          </p:cNvSpPr>
          <p:nvPr/>
        </p:nvSpPr>
        <p:spPr>
          <a:xfrm>
            <a:off x="72570" y="57372"/>
            <a:ext cx="12109411" cy="626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Atenção à saúde</a:t>
            </a:r>
          </a:p>
        </p:txBody>
      </p:sp>
      <p:sp>
        <p:nvSpPr>
          <p:cNvPr id="46" name="Retângulo: Cantos Arredondados 45">
            <a:extLst>
              <a:ext uri="{FF2B5EF4-FFF2-40B4-BE49-F238E27FC236}">
                <a16:creationId xmlns:a16="http://schemas.microsoft.com/office/drawing/2014/main" xmlns="" id="{3F069A00-AE8A-48AA-A88B-35C23FEC0BFA}"/>
              </a:ext>
            </a:extLst>
          </p:cNvPr>
          <p:cNvSpPr/>
          <p:nvPr/>
        </p:nvSpPr>
        <p:spPr>
          <a:xfrm>
            <a:off x="9085987" y="2320162"/>
            <a:ext cx="2848466" cy="229860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aphicFrame>
        <p:nvGraphicFramePr>
          <p:cNvPr id="31" name="Tabela 30">
            <a:extLst>
              <a:ext uri="{FF2B5EF4-FFF2-40B4-BE49-F238E27FC236}">
                <a16:creationId xmlns:a16="http://schemas.microsoft.com/office/drawing/2014/main" xmlns="" id="{B7D7B9C3-7668-413A-84C5-797C8EEE7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679664"/>
              </p:ext>
            </p:extLst>
          </p:nvPr>
        </p:nvGraphicFramePr>
        <p:xfrm>
          <a:off x="201894" y="5194635"/>
          <a:ext cx="3657600" cy="5715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1629667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3846138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Base: 374 | Margem de Erro: 4.96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se aplica: 15 (não considerados para cálculo dos indicadores)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0946733"/>
                  </a:ext>
                </a:extLst>
              </a:tr>
            </a:tbl>
          </a:graphicData>
        </a:graphic>
      </p:graphicFrame>
      <p:graphicFrame>
        <p:nvGraphicFramePr>
          <p:cNvPr id="36" name="Gráfico 35">
            <a:extLst>
              <a:ext uri="{FF2B5EF4-FFF2-40B4-BE49-F238E27FC236}">
                <a16:creationId xmlns:a16="http://schemas.microsoft.com/office/drawing/2014/main" xmlns="" id="{00000000-0008-0000-0200-00001E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1707979"/>
              </p:ext>
            </p:extLst>
          </p:nvPr>
        </p:nvGraphicFramePr>
        <p:xfrm>
          <a:off x="461319" y="1091865"/>
          <a:ext cx="5249707" cy="3987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7" name="Retângulo 36">
            <a:extLst>
              <a:ext uri="{FF2B5EF4-FFF2-40B4-BE49-F238E27FC236}">
                <a16:creationId xmlns:a16="http://schemas.microsoft.com/office/drawing/2014/main" xmlns="" id="{00000000-0008-0000-0200-000022000000}"/>
              </a:ext>
            </a:extLst>
          </p:cNvPr>
          <p:cNvSpPr/>
          <p:nvPr/>
        </p:nvSpPr>
        <p:spPr>
          <a:xfrm>
            <a:off x="3563112" y="1858195"/>
            <a:ext cx="2019717" cy="3331406"/>
          </a:xfrm>
          <a:prstGeom prst="rect">
            <a:avLst/>
          </a:prstGeom>
          <a:noFill/>
          <a:ln w="12700" cap="flat" cmpd="sng" algn="ctr">
            <a:solidFill>
              <a:schemeClr val="accent6"/>
            </a:solidFill>
            <a:prstDash val="lgDash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 dirty="0"/>
          </a:p>
        </p:txBody>
      </p:sp>
      <p:sp>
        <p:nvSpPr>
          <p:cNvPr id="38" name="Círculo Q4">
            <a:extLst>
              <a:ext uri="{FF2B5EF4-FFF2-40B4-BE49-F238E27FC236}">
                <a16:creationId xmlns:a16="http://schemas.microsoft.com/office/drawing/2014/main" xmlns="" id="{00000000-0008-0000-0200-00001F000000}"/>
              </a:ext>
            </a:extLst>
          </p:cNvPr>
          <p:cNvSpPr/>
          <p:nvPr/>
        </p:nvSpPr>
        <p:spPr>
          <a:xfrm>
            <a:off x="4223206" y="1456831"/>
            <a:ext cx="756000" cy="756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6390F49-13EF-4018-8A22-7BEFF4A40638}" type="TxLink">
              <a:rPr lang="en-US" sz="1400" b="1" i="0" u="none" strike="noStrike">
                <a:solidFill>
                  <a:schemeClr val="bg1"/>
                </a:solidFill>
                <a:latin typeface="Calibri"/>
                <a:cs typeface="Calibri"/>
              </a:rPr>
              <a:pPr algn="ctr"/>
              <a:t>93,6</a:t>
            </a:fld>
            <a:endParaRPr lang="pt-B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06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6" grpId="0" animBg="1"/>
      <p:bldP spid="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ela 32">
            <a:extLst>
              <a:ext uri="{FF2B5EF4-FFF2-40B4-BE49-F238E27FC236}">
                <a16:creationId xmlns:a16="http://schemas.microsoft.com/office/drawing/2014/main" xmlns="" id="{E8B74636-5B3F-4E12-986B-C50B85E43E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540165"/>
              </p:ext>
            </p:extLst>
          </p:nvPr>
        </p:nvGraphicFramePr>
        <p:xfrm>
          <a:off x="38636" y="4772664"/>
          <a:ext cx="5990282" cy="416937"/>
        </p:xfrm>
        <a:graphic>
          <a:graphicData uri="http://schemas.openxmlformats.org/drawingml/2006/table">
            <a:tbl>
              <a:tblPr/>
              <a:tblGrid>
                <a:gridCol w="654050">
                  <a:extLst>
                    <a:ext uri="{9D8B030D-6E8A-4147-A177-3AD203B41FA5}">
                      <a16:colId xmlns:a16="http://schemas.microsoft.com/office/drawing/2014/main" xmlns="" val="1097280946"/>
                    </a:ext>
                  </a:extLst>
                </a:gridCol>
                <a:gridCol w="958135">
                  <a:extLst>
                    <a:ext uri="{9D8B030D-6E8A-4147-A177-3AD203B41FA5}">
                      <a16:colId xmlns:a16="http://schemas.microsoft.com/office/drawing/2014/main" xmlns="" val="2165280647"/>
                    </a:ext>
                  </a:extLst>
                </a:gridCol>
                <a:gridCol w="953129">
                  <a:extLst>
                    <a:ext uri="{9D8B030D-6E8A-4147-A177-3AD203B41FA5}">
                      <a16:colId xmlns:a16="http://schemas.microsoft.com/office/drawing/2014/main" xmlns="" val="3298146854"/>
                    </a:ext>
                  </a:extLst>
                </a:gridCol>
                <a:gridCol w="963034">
                  <a:extLst>
                    <a:ext uri="{9D8B030D-6E8A-4147-A177-3AD203B41FA5}">
                      <a16:colId xmlns:a16="http://schemas.microsoft.com/office/drawing/2014/main" xmlns="" val="2970168599"/>
                    </a:ext>
                  </a:extLst>
                </a:gridCol>
                <a:gridCol w="964736">
                  <a:extLst>
                    <a:ext uri="{9D8B030D-6E8A-4147-A177-3AD203B41FA5}">
                      <a16:colId xmlns:a16="http://schemas.microsoft.com/office/drawing/2014/main" xmlns="" val="3009002003"/>
                    </a:ext>
                  </a:extLst>
                </a:gridCol>
                <a:gridCol w="1037058">
                  <a:extLst>
                    <a:ext uri="{9D8B030D-6E8A-4147-A177-3AD203B41FA5}">
                      <a16:colId xmlns:a16="http://schemas.microsoft.com/office/drawing/2014/main" xmlns="" val="1529673608"/>
                    </a:ext>
                  </a:extLst>
                </a:gridCol>
                <a:gridCol w="460140">
                  <a:extLst>
                    <a:ext uri="{9D8B030D-6E8A-4147-A177-3AD203B41FA5}">
                      <a16:colId xmlns:a16="http://schemas.microsoft.com/office/drawing/2014/main" xmlns="" val="2071753375"/>
                    </a:ext>
                  </a:extLst>
                </a:gridCol>
              </a:tblGrid>
              <a:tr h="226437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078667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Frequência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51,4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9678748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2B804F00-AF7E-4FED-8B0A-7E13856E72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623178"/>
              </p:ext>
            </p:extLst>
          </p:nvPr>
        </p:nvGraphicFramePr>
        <p:xfrm>
          <a:off x="9067954" y="2046724"/>
          <a:ext cx="2870760" cy="1828995"/>
        </p:xfrm>
        <a:graphic>
          <a:graphicData uri="http://schemas.openxmlformats.org/drawingml/2006/table">
            <a:tbl>
              <a:tblPr/>
              <a:tblGrid>
                <a:gridCol w="1435380">
                  <a:extLst>
                    <a:ext uri="{9D8B030D-6E8A-4147-A177-3AD203B41FA5}">
                      <a16:colId xmlns:a16="http://schemas.microsoft.com/office/drawing/2014/main" xmlns="" val="1667974528"/>
                    </a:ext>
                  </a:extLst>
                </a:gridCol>
                <a:gridCol w="1435380">
                  <a:extLst>
                    <a:ext uri="{9D8B030D-6E8A-4147-A177-3AD203B41FA5}">
                      <a16:colId xmlns:a16="http://schemas.microsoft.com/office/drawing/2014/main" xmlns="" val="100573325"/>
                    </a:ext>
                  </a:extLst>
                </a:gridCol>
              </a:tblGrid>
              <a:tr h="2612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T2B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9894376"/>
                  </a:ext>
                </a:extLst>
              </a:tr>
              <a:tr h="2612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9848938"/>
                  </a:ext>
                </a:extLst>
              </a:tr>
              <a:tr h="2612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2772941"/>
                  </a:ext>
                </a:extLst>
              </a:tr>
              <a:tr h="2612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7168547"/>
                  </a:ext>
                </a:extLst>
              </a:tr>
              <a:tr h="2612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40185028"/>
                  </a:ext>
                </a:extLst>
              </a:tr>
              <a:tr h="2612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79,6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9001485"/>
                  </a:ext>
                </a:extLst>
              </a:tr>
              <a:tr h="26128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82,4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0656116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A7602842-B921-48E1-9A55-81B9BEE3E2C0}"/>
              </a:ext>
            </a:extLst>
          </p:cNvPr>
          <p:cNvSpPr txBox="1"/>
          <p:nvPr/>
        </p:nvSpPr>
        <p:spPr>
          <a:xfrm>
            <a:off x="1253" y="641716"/>
            <a:ext cx="11848562" cy="532629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5 - Como você avalia a facilidade de acesso à lista de prestadores de serviços credenciados pelo seu plano de saúde (por exemplo: médicos, dentistas, psicólogos, fisioterapeutas, hospitais, laboratórios e outros) por meio físico ou digital (por exemplo: livro, aplicativo de celular, site na internet)?</a:t>
            </a:r>
          </a:p>
        </p:txBody>
      </p:sp>
      <p:grpSp>
        <p:nvGrpSpPr>
          <p:cNvPr id="29" name="Agrupar 28">
            <a:extLst>
              <a:ext uri="{FF2B5EF4-FFF2-40B4-BE49-F238E27FC236}">
                <a16:creationId xmlns:a16="http://schemas.microsoft.com/office/drawing/2014/main" xmlns="" id="{E111D90D-6533-4DBE-BF1E-49EE39D9740D}"/>
              </a:ext>
            </a:extLst>
          </p:cNvPr>
          <p:cNvGrpSpPr/>
          <p:nvPr/>
        </p:nvGrpSpPr>
        <p:grpSpPr>
          <a:xfrm>
            <a:off x="6065254" y="2325877"/>
            <a:ext cx="2585765" cy="1333830"/>
            <a:chOff x="6931104" y="1530143"/>
            <a:chExt cx="1598834" cy="790238"/>
          </a:xfrm>
        </p:grpSpPr>
        <p:pic>
          <p:nvPicPr>
            <p:cNvPr id="30" name="Imagem 29" descr="Perfil Avatares silueta - Vector Gratis">
              <a:extLst>
                <a:ext uri="{FF2B5EF4-FFF2-40B4-BE49-F238E27FC236}">
                  <a16:creationId xmlns:a16="http://schemas.microsoft.com/office/drawing/2014/main" xmlns="" id="{69CDDBE6-11CF-4A27-811A-2F233123E1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81" r="50342" b="56485"/>
            <a:stretch/>
          </p:blipFill>
          <p:spPr>
            <a:xfrm>
              <a:off x="6931104" y="1548855"/>
              <a:ext cx="838199" cy="771526"/>
            </a:xfrm>
            <a:prstGeom prst="rect">
              <a:avLst/>
            </a:prstGeom>
          </p:spPr>
        </p:pic>
        <p:pic>
          <p:nvPicPr>
            <p:cNvPr id="31" name="Imagem 30">
              <a:extLst>
                <a:ext uri="{FF2B5EF4-FFF2-40B4-BE49-F238E27FC236}">
                  <a16:creationId xmlns:a16="http://schemas.microsoft.com/office/drawing/2014/main" xmlns="" id="{979AFED8-637D-43FF-9EA7-926E9D9881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FF66FF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20000"/>
                      </a14:imgEffect>
                    </a14:imgLayer>
                  </a14:imgProps>
                </a:ext>
              </a:extLst>
            </a:blip>
            <a:srcRect l="49279"/>
            <a:stretch/>
          </p:blipFill>
          <p:spPr>
            <a:xfrm>
              <a:off x="7670910" y="1530143"/>
              <a:ext cx="859028" cy="774259"/>
            </a:xfrm>
            <a:prstGeom prst="rect">
              <a:avLst/>
            </a:prstGeom>
            <a:noFill/>
          </p:spPr>
        </p:pic>
      </p:grpSp>
      <p:graphicFrame>
        <p:nvGraphicFramePr>
          <p:cNvPr id="32" name="Tabela 31">
            <a:extLst>
              <a:ext uri="{FF2B5EF4-FFF2-40B4-BE49-F238E27FC236}">
                <a16:creationId xmlns:a16="http://schemas.microsoft.com/office/drawing/2014/main" xmlns="" id="{59101FCB-A1BC-41BD-980A-FA53FCB1E1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23739"/>
              </p:ext>
            </p:extLst>
          </p:nvPr>
        </p:nvGraphicFramePr>
        <p:xfrm>
          <a:off x="6079811" y="3272592"/>
          <a:ext cx="2641652" cy="616496"/>
        </p:xfrm>
        <a:graphic>
          <a:graphicData uri="http://schemas.openxmlformats.org/drawingml/2006/table">
            <a:tbl>
              <a:tblPr/>
              <a:tblGrid>
                <a:gridCol w="1320826">
                  <a:extLst>
                    <a:ext uri="{9D8B030D-6E8A-4147-A177-3AD203B41FA5}">
                      <a16:colId xmlns:a16="http://schemas.microsoft.com/office/drawing/2014/main" xmlns="" val="2720981386"/>
                    </a:ext>
                  </a:extLst>
                </a:gridCol>
                <a:gridCol w="1320826">
                  <a:extLst>
                    <a:ext uri="{9D8B030D-6E8A-4147-A177-3AD203B41FA5}">
                      <a16:colId xmlns:a16="http://schemas.microsoft.com/office/drawing/2014/main" xmlns="" val="2490589687"/>
                    </a:ext>
                  </a:extLst>
                </a:gridCol>
              </a:tblGrid>
              <a:tr h="3536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71454661"/>
                  </a:ext>
                </a:extLst>
              </a:tr>
              <a:tr h="2628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72,8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78,1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5204796"/>
                  </a:ext>
                </a:extLst>
              </a:tr>
            </a:tbl>
          </a:graphicData>
        </a:graphic>
      </p:graphicFrame>
      <p:sp>
        <p:nvSpPr>
          <p:cNvPr id="40" name="Seta para a Direita 134">
            <a:extLst>
              <a:ext uri="{FF2B5EF4-FFF2-40B4-BE49-F238E27FC236}">
                <a16:creationId xmlns:a16="http://schemas.microsoft.com/office/drawing/2014/main" xmlns="" id="{DECCFCEC-5319-45DC-85D1-DF14F961DBEC}"/>
              </a:ext>
            </a:extLst>
          </p:cNvPr>
          <p:cNvSpPr/>
          <p:nvPr/>
        </p:nvSpPr>
        <p:spPr>
          <a:xfrm>
            <a:off x="1310812" y="1456831"/>
            <a:ext cx="1737764" cy="937664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PERCEPÇÃO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xmlns="" id="{4B6FD4F5-215F-4D5F-B1BC-F94A87594D58}"/>
              </a:ext>
            </a:extLst>
          </p:cNvPr>
          <p:cNvSpPr/>
          <p:nvPr/>
        </p:nvSpPr>
        <p:spPr>
          <a:xfrm>
            <a:off x="6096000" y="4114148"/>
            <a:ext cx="5834216" cy="2469531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O acesso à lista de prestadores alcançou 75,7% de satisfação, em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Não conformidade.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Ainda assim, é positivo que apenas 3,2% optaram pelas respostas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Muito ruim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Ruim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.</a:t>
            </a:r>
          </a:p>
          <a:p>
            <a:pPr algn="just"/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cs typeface="Calibri" panose="020F0502020204030204" pitchFamily="34" charset="0"/>
            </a:endParaRPr>
          </a:p>
          <a:p>
            <a:pPr algn="just"/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Ponto de atenção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: existe um viés de baixa entre as opções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Bom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Muito bom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. Além disso, as opções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Regular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Muito bom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estão empatadas dento da margem de erro, reforçando a probabilidade de migração da satisfação para a não satisfação.</a:t>
            </a:r>
          </a:p>
          <a:p>
            <a:pPr algn="just"/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cs typeface="Calibri" panose="020F0502020204030204" pitchFamily="34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Por perfil, o gênero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Masculino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e os beneficiários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De 31 a 40 anos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são os menos satisfeitos. Os mais felizes possuem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Mais de 60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: 82,4% de satisfação, dentro da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Conformidade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.</a:t>
            </a:r>
          </a:p>
        </p:txBody>
      </p:sp>
      <p:sp>
        <p:nvSpPr>
          <p:cNvPr id="39" name="Retângulo: Cantos Arredondados 38">
            <a:extLst>
              <a:ext uri="{FF2B5EF4-FFF2-40B4-BE49-F238E27FC236}">
                <a16:creationId xmlns:a16="http://schemas.microsoft.com/office/drawing/2014/main" xmlns="" id="{EF3ED946-4CC6-4CCE-B097-568B81550D23}"/>
              </a:ext>
            </a:extLst>
          </p:cNvPr>
          <p:cNvSpPr/>
          <p:nvPr/>
        </p:nvSpPr>
        <p:spPr>
          <a:xfrm>
            <a:off x="9088099" y="2845332"/>
            <a:ext cx="2842117" cy="237978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1" name="Título 3">
            <a:extLst>
              <a:ext uri="{FF2B5EF4-FFF2-40B4-BE49-F238E27FC236}">
                <a16:creationId xmlns:a16="http://schemas.microsoft.com/office/drawing/2014/main" xmlns="" id="{7DFA623F-C37E-4CC8-B8EE-18C4611F0079}"/>
              </a:ext>
            </a:extLst>
          </p:cNvPr>
          <p:cNvSpPr txBox="1">
            <a:spLocks/>
          </p:cNvSpPr>
          <p:nvPr/>
        </p:nvSpPr>
        <p:spPr>
          <a:xfrm>
            <a:off x="72570" y="57372"/>
            <a:ext cx="12109411" cy="62636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pt-BR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Atenção à saúde</a:t>
            </a:r>
          </a:p>
        </p:txBody>
      </p:sp>
      <p:grpSp>
        <p:nvGrpSpPr>
          <p:cNvPr id="34" name="Agrupar 33">
            <a:extLst>
              <a:ext uri="{FF2B5EF4-FFF2-40B4-BE49-F238E27FC236}">
                <a16:creationId xmlns:a16="http://schemas.microsoft.com/office/drawing/2014/main" xmlns="" id="{48F55BF2-FEAD-4B76-AC5D-E6D7FB22124C}"/>
              </a:ext>
            </a:extLst>
          </p:cNvPr>
          <p:cNvGrpSpPr/>
          <p:nvPr/>
        </p:nvGrpSpPr>
        <p:grpSpPr>
          <a:xfrm>
            <a:off x="97970" y="6058767"/>
            <a:ext cx="4024269" cy="637044"/>
            <a:chOff x="157406" y="5740245"/>
            <a:chExt cx="4024269" cy="637044"/>
          </a:xfrm>
        </p:grpSpPr>
        <p:sp>
          <p:nvSpPr>
            <p:cNvPr id="35" name="Retângulo: Cantos Arredondados 34">
              <a:extLst>
                <a:ext uri="{FF2B5EF4-FFF2-40B4-BE49-F238E27FC236}">
                  <a16:creationId xmlns:a16="http://schemas.microsoft.com/office/drawing/2014/main" xmlns="" id="{171EBA6B-06E1-4B10-B08C-39F2CD97C670}"/>
                </a:ext>
              </a:extLst>
            </p:cNvPr>
            <p:cNvSpPr/>
            <p:nvPr/>
          </p:nvSpPr>
          <p:spPr>
            <a:xfrm>
              <a:off x="180975" y="5740245"/>
              <a:ext cx="3798597" cy="63704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6" name="Retângulo Arredondado 81">
              <a:extLst>
                <a:ext uri="{FF2B5EF4-FFF2-40B4-BE49-F238E27FC236}">
                  <a16:creationId xmlns:a16="http://schemas.microsoft.com/office/drawing/2014/main" xmlns="" id="{A24EA71B-56CD-4F91-872F-EB3FDEB2B4B5}"/>
                </a:ext>
              </a:extLst>
            </p:cNvPr>
            <p:cNvSpPr/>
            <p:nvPr/>
          </p:nvSpPr>
          <p:spPr>
            <a:xfrm>
              <a:off x="246685" y="5992517"/>
              <a:ext cx="720000" cy="177903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90 a 100</a:t>
              </a:r>
            </a:p>
          </p:txBody>
        </p:sp>
        <p:sp>
          <p:nvSpPr>
            <p:cNvPr id="37" name="Retângulo Arredondado 82">
              <a:extLst>
                <a:ext uri="{FF2B5EF4-FFF2-40B4-BE49-F238E27FC236}">
                  <a16:creationId xmlns:a16="http://schemas.microsoft.com/office/drawing/2014/main" xmlns="" id="{92C054A6-7655-422C-B0CF-B77B3DF42187}"/>
                </a:ext>
              </a:extLst>
            </p:cNvPr>
            <p:cNvSpPr/>
            <p:nvPr/>
          </p:nvSpPr>
          <p:spPr>
            <a:xfrm>
              <a:off x="1079602" y="5985083"/>
              <a:ext cx="720000" cy="18941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80 a 89</a:t>
              </a:r>
            </a:p>
          </p:txBody>
        </p:sp>
        <p:sp>
          <p:nvSpPr>
            <p:cNvPr id="38" name="Retângulo Arredondado 84">
              <a:extLst>
                <a:ext uri="{FF2B5EF4-FFF2-40B4-BE49-F238E27FC236}">
                  <a16:creationId xmlns:a16="http://schemas.microsoft.com/office/drawing/2014/main" xmlns="" id="{5CB84CAC-4661-40E4-8C7B-AB7F30ACDCC6}"/>
                </a:ext>
              </a:extLst>
            </p:cNvPr>
            <p:cNvSpPr/>
            <p:nvPr/>
          </p:nvSpPr>
          <p:spPr>
            <a:xfrm>
              <a:off x="2297710" y="5992517"/>
              <a:ext cx="720000" cy="177903"/>
            </a:xfrm>
            <a:prstGeom prst="roundRect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0 a 79</a:t>
              </a:r>
            </a:p>
          </p:txBody>
        </p:sp>
        <p:sp>
          <p:nvSpPr>
            <p:cNvPr id="41" name="CaixaDeTexto 40">
              <a:extLst>
                <a:ext uri="{FF2B5EF4-FFF2-40B4-BE49-F238E27FC236}">
                  <a16:creationId xmlns:a16="http://schemas.microsoft.com/office/drawing/2014/main" xmlns="" id="{1FE75184-22C2-4C91-AF61-F2BA9781E180}"/>
                </a:ext>
              </a:extLst>
            </p:cNvPr>
            <p:cNvSpPr txBox="1"/>
            <p:nvPr/>
          </p:nvSpPr>
          <p:spPr>
            <a:xfrm>
              <a:off x="187886" y="5740245"/>
              <a:ext cx="8451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000" b="1" u="sng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% Satisfação</a:t>
              </a:r>
            </a:p>
          </p:txBody>
        </p:sp>
        <p:sp>
          <p:nvSpPr>
            <p:cNvPr id="44" name="CaixaDeTexto 43">
              <a:extLst>
                <a:ext uri="{FF2B5EF4-FFF2-40B4-BE49-F238E27FC236}">
                  <a16:creationId xmlns:a16="http://schemas.microsoft.com/office/drawing/2014/main" xmlns="" id="{9AC3DD0C-84F8-47A2-9513-1B3C6ECD7771}"/>
                </a:ext>
              </a:extLst>
            </p:cNvPr>
            <p:cNvSpPr txBox="1"/>
            <p:nvPr/>
          </p:nvSpPr>
          <p:spPr>
            <a:xfrm>
              <a:off x="157406" y="6161845"/>
              <a:ext cx="94288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Excelente / Forças</a:t>
              </a:r>
            </a:p>
          </p:txBody>
        </p:sp>
        <p:sp>
          <p:nvSpPr>
            <p:cNvPr id="46" name="CaixaDeTexto 45">
              <a:extLst>
                <a:ext uri="{FF2B5EF4-FFF2-40B4-BE49-F238E27FC236}">
                  <a16:creationId xmlns:a16="http://schemas.microsoft.com/office/drawing/2014/main" xmlns="" id="{98D0571C-16CD-499A-BDDC-5478CD95A456}"/>
                </a:ext>
              </a:extLst>
            </p:cNvPr>
            <p:cNvSpPr txBox="1"/>
            <p:nvPr/>
          </p:nvSpPr>
          <p:spPr>
            <a:xfrm>
              <a:off x="990227" y="6161845"/>
              <a:ext cx="13163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Conforme / Oportunidades</a:t>
              </a:r>
            </a:p>
          </p:txBody>
        </p:sp>
        <p:sp>
          <p:nvSpPr>
            <p:cNvPr id="50" name="CaixaDeTexto 49">
              <a:extLst>
                <a:ext uri="{FF2B5EF4-FFF2-40B4-BE49-F238E27FC236}">
                  <a16:creationId xmlns:a16="http://schemas.microsoft.com/office/drawing/2014/main" xmlns="" id="{528B78C0-F6BE-4D12-804E-D766369DEBE8}"/>
                </a:ext>
              </a:extLst>
            </p:cNvPr>
            <p:cNvSpPr txBox="1"/>
            <p:nvPr/>
          </p:nvSpPr>
          <p:spPr>
            <a:xfrm>
              <a:off x="2228633" y="6161845"/>
              <a:ext cx="19530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Não conforme Fraquezas ou Ameaças</a:t>
              </a:r>
            </a:p>
          </p:txBody>
        </p:sp>
      </p:grpSp>
      <p:graphicFrame>
        <p:nvGraphicFramePr>
          <p:cNvPr id="53" name="Tabela 52">
            <a:extLst>
              <a:ext uri="{FF2B5EF4-FFF2-40B4-BE49-F238E27FC236}">
                <a16:creationId xmlns:a16="http://schemas.microsoft.com/office/drawing/2014/main" xmlns="" id="{E50E86C9-AB0F-471C-832D-D5838FA0CF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217765"/>
              </p:ext>
            </p:extLst>
          </p:nvPr>
        </p:nvGraphicFramePr>
        <p:xfrm>
          <a:off x="201894" y="5194635"/>
          <a:ext cx="3657600" cy="5715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1629667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3846138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Base: 345 | Margem de Erro: 5.17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se aplica: 44 (não considerados para cálculo dos indicadores)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0946733"/>
                  </a:ext>
                </a:extLst>
              </a:tr>
            </a:tbl>
          </a:graphicData>
        </a:graphic>
      </p:graphicFrame>
      <p:graphicFrame>
        <p:nvGraphicFramePr>
          <p:cNvPr id="49" name="Gráfico 48">
            <a:extLst>
              <a:ext uri="{FF2B5EF4-FFF2-40B4-BE49-F238E27FC236}">
                <a16:creationId xmlns:a16="http://schemas.microsoft.com/office/drawing/2014/main" xmlns="" id="{00000000-0008-0000-0200-00002C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0844274"/>
              </p:ext>
            </p:extLst>
          </p:nvPr>
        </p:nvGraphicFramePr>
        <p:xfrm>
          <a:off x="428368" y="1174345"/>
          <a:ext cx="5304952" cy="3869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2" name="Retângulo 51">
            <a:extLst>
              <a:ext uri="{FF2B5EF4-FFF2-40B4-BE49-F238E27FC236}">
                <a16:creationId xmlns:a16="http://schemas.microsoft.com/office/drawing/2014/main" xmlns="" id="{00000000-0008-0000-0200-00002B000000}"/>
              </a:ext>
            </a:extLst>
          </p:cNvPr>
          <p:cNvSpPr/>
          <p:nvPr/>
        </p:nvSpPr>
        <p:spPr>
          <a:xfrm>
            <a:off x="3562802" y="1863325"/>
            <a:ext cx="2040971" cy="3326275"/>
          </a:xfrm>
          <a:prstGeom prst="rect">
            <a:avLst/>
          </a:prstGeom>
          <a:noFill/>
          <a:ln w="12700" cap="flat" cmpd="sng" algn="ctr">
            <a:solidFill>
              <a:srgbClr val="FF7C80"/>
            </a:solidFill>
            <a:prstDash val="lgDash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 dirty="0"/>
          </a:p>
        </p:txBody>
      </p:sp>
      <p:sp>
        <p:nvSpPr>
          <p:cNvPr id="54" name="Círculo Q5">
            <a:extLst>
              <a:ext uri="{FF2B5EF4-FFF2-40B4-BE49-F238E27FC236}">
                <a16:creationId xmlns:a16="http://schemas.microsoft.com/office/drawing/2014/main" xmlns="" id="{00000000-0008-0000-0200-00002E000000}"/>
              </a:ext>
            </a:extLst>
          </p:cNvPr>
          <p:cNvSpPr/>
          <p:nvPr/>
        </p:nvSpPr>
        <p:spPr>
          <a:xfrm>
            <a:off x="4229843" y="1466977"/>
            <a:ext cx="707851" cy="771880"/>
          </a:xfrm>
          <a:prstGeom prst="ellipse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3CBF6EA-A0E2-45D6-B858-A0F24212828D}" type="TxLink">
              <a:rPr lang="en-US" sz="1400" b="1" i="0" u="none" strike="noStrike">
                <a:solidFill>
                  <a:schemeClr val="bg1">
                    <a:lumMod val="100000"/>
                  </a:schemeClr>
                </a:solidFill>
                <a:latin typeface="Calibri"/>
                <a:cs typeface="Calibri"/>
              </a:rPr>
              <a:pPr algn="ctr"/>
              <a:t>75,7</a:t>
            </a:fld>
            <a:endParaRPr lang="pt-BR" sz="1800" b="1" dirty="0">
              <a:solidFill>
                <a:schemeClr val="bg1">
                  <a:lumMod val="100000"/>
                </a:schemeClr>
              </a:solidFill>
            </a:endParaRPr>
          </a:p>
        </p:txBody>
      </p:sp>
      <p:sp>
        <p:nvSpPr>
          <p:cNvPr id="27" name="Retângulo: Cantos Arredondados 26">
            <a:extLst>
              <a:ext uri="{FF2B5EF4-FFF2-40B4-BE49-F238E27FC236}">
                <a16:creationId xmlns:a16="http://schemas.microsoft.com/office/drawing/2014/main" xmlns="" id="{6E78BD3D-6F5D-4E3B-9C64-F00B27A70B52}"/>
              </a:ext>
            </a:extLst>
          </p:cNvPr>
          <p:cNvSpPr/>
          <p:nvPr/>
        </p:nvSpPr>
        <p:spPr>
          <a:xfrm>
            <a:off x="9085951" y="3614830"/>
            <a:ext cx="2842117" cy="237978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8" name="Retângulo: Cantos Arredondados 27">
            <a:extLst>
              <a:ext uri="{FF2B5EF4-FFF2-40B4-BE49-F238E27FC236}">
                <a16:creationId xmlns:a16="http://schemas.microsoft.com/office/drawing/2014/main" xmlns="" id="{610D1C99-7249-4315-A9BF-C4E13E5706C8}"/>
              </a:ext>
            </a:extLst>
          </p:cNvPr>
          <p:cNvSpPr/>
          <p:nvPr/>
        </p:nvSpPr>
        <p:spPr>
          <a:xfrm>
            <a:off x="6104100" y="2493330"/>
            <a:ext cx="1266760" cy="1374813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4832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9" grpId="0" animBg="1"/>
      <p:bldP spid="27" grpId="0" animBg="1"/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Tabela 33">
            <a:extLst>
              <a:ext uri="{FF2B5EF4-FFF2-40B4-BE49-F238E27FC236}">
                <a16:creationId xmlns:a16="http://schemas.microsoft.com/office/drawing/2014/main" xmlns="" id="{59015773-C89B-4699-A704-8716E37A1E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927751"/>
              </p:ext>
            </p:extLst>
          </p:nvPr>
        </p:nvGraphicFramePr>
        <p:xfrm>
          <a:off x="38636" y="4772664"/>
          <a:ext cx="5990282" cy="416937"/>
        </p:xfrm>
        <a:graphic>
          <a:graphicData uri="http://schemas.openxmlformats.org/drawingml/2006/table">
            <a:tbl>
              <a:tblPr/>
              <a:tblGrid>
                <a:gridCol w="654050">
                  <a:extLst>
                    <a:ext uri="{9D8B030D-6E8A-4147-A177-3AD203B41FA5}">
                      <a16:colId xmlns:a16="http://schemas.microsoft.com/office/drawing/2014/main" xmlns="" val="1097280946"/>
                    </a:ext>
                  </a:extLst>
                </a:gridCol>
                <a:gridCol w="958135">
                  <a:extLst>
                    <a:ext uri="{9D8B030D-6E8A-4147-A177-3AD203B41FA5}">
                      <a16:colId xmlns:a16="http://schemas.microsoft.com/office/drawing/2014/main" xmlns="" val="2165280647"/>
                    </a:ext>
                  </a:extLst>
                </a:gridCol>
                <a:gridCol w="953129">
                  <a:extLst>
                    <a:ext uri="{9D8B030D-6E8A-4147-A177-3AD203B41FA5}">
                      <a16:colId xmlns:a16="http://schemas.microsoft.com/office/drawing/2014/main" xmlns="" val="3298146854"/>
                    </a:ext>
                  </a:extLst>
                </a:gridCol>
                <a:gridCol w="963034">
                  <a:extLst>
                    <a:ext uri="{9D8B030D-6E8A-4147-A177-3AD203B41FA5}">
                      <a16:colId xmlns:a16="http://schemas.microsoft.com/office/drawing/2014/main" xmlns="" val="2970168599"/>
                    </a:ext>
                  </a:extLst>
                </a:gridCol>
                <a:gridCol w="964736">
                  <a:extLst>
                    <a:ext uri="{9D8B030D-6E8A-4147-A177-3AD203B41FA5}">
                      <a16:colId xmlns:a16="http://schemas.microsoft.com/office/drawing/2014/main" xmlns="" val="3009002003"/>
                    </a:ext>
                  </a:extLst>
                </a:gridCol>
                <a:gridCol w="1037058">
                  <a:extLst>
                    <a:ext uri="{9D8B030D-6E8A-4147-A177-3AD203B41FA5}">
                      <a16:colId xmlns:a16="http://schemas.microsoft.com/office/drawing/2014/main" xmlns="" val="1529673608"/>
                    </a:ext>
                  </a:extLst>
                </a:gridCol>
                <a:gridCol w="460140">
                  <a:extLst>
                    <a:ext uri="{9D8B030D-6E8A-4147-A177-3AD203B41FA5}">
                      <a16:colId xmlns:a16="http://schemas.microsoft.com/office/drawing/2014/main" xmlns="" val="2071753375"/>
                    </a:ext>
                  </a:extLst>
                </a:gridCol>
              </a:tblGrid>
              <a:tr h="226437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078667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Frequência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53,0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9678748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7E3C86A4-8E55-4439-BABD-3DCE15BA0D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18152"/>
              </p:ext>
            </p:extLst>
          </p:nvPr>
        </p:nvGraphicFramePr>
        <p:xfrm>
          <a:off x="9105469" y="2008172"/>
          <a:ext cx="2819428" cy="1868356"/>
        </p:xfrm>
        <a:graphic>
          <a:graphicData uri="http://schemas.openxmlformats.org/drawingml/2006/table">
            <a:tbl>
              <a:tblPr/>
              <a:tblGrid>
                <a:gridCol w="1409714">
                  <a:extLst>
                    <a:ext uri="{9D8B030D-6E8A-4147-A177-3AD203B41FA5}">
                      <a16:colId xmlns:a16="http://schemas.microsoft.com/office/drawing/2014/main" xmlns="" val="805215406"/>
                    </a:ext>
                  </a:extLst>
                </a:gridCol>
                <a:gridCol w="1409714">
                  <a:extLst>
                    <a:ext uri="{9D8B030D-6E8A-4147-A177-3AD203B41FA5}">
                      <a16:colId xmlns:a16="http://schemas.microsoft.com/office/drawing/2014/main" xmlns="" val="138090155"/>
                    </a:ext>
                  </a:extLst>
                </a:gridCol>
              </a:tblGrid>
              <a:tr h="2669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1314904"/>
                  </a:ext>
                </a:extLst>
              </a:tr>
              <a:tr h="2669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7012961"/>
                  </a:ext>
                </a:extLst>
              </a:tr>
              <a:tr h="2669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86,1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7462518"/>
                  </a:ext>
                </a:extLst>
              </a:tr>
              <a:tr h="2669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9464621"/>
                  </a:ext>
                </a:extLst>
              </a:tr>
              <a:tr h="2669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84,4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8900820"/>
                  </a:ext>
                </a:extLst>
              </a:tr>
              <a:tr h="2669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5449576"/>
                  </a:ext>
                </a:extLst>
              </a:tr>
              <a:tr h="2669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89,8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0707848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A7602842-B921-48E1-9A55-81B9BEE3E2C0}"/>
              </a:ext>
            </a:extLst>
          </p:cNvPr>
          <p:cNvSpPr txBox="1"/>
          <p:nvPr/>
        </p:nvSpPr>
        <p:spPr>
          <a:xfrm>
            <a:off x="1253" y="641716"/>
            <a:ext cx="11848562" cy="601559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>
            <a:defPPr>
              <a:defRPr lang="pt-BR"/>
            </a:defPPr>
            <a:lvl1pPr algn="just">
              <a:defRPr sz="1400" b="1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pt-BR" dirty="0"/>
              <a:t>6 - Nos últimos 12 meses, quando você acessou seu plano de saúde (exemplos de acesso: SAC, presencial, teleatendimento ou por meio eletrônico), como você avalia seu atendimento considerando o acesso às informações de que precisava?</a:t>
            </a:r>
          </a:p>
        </p:txBody>
      </p:sp>
      <p:grpSp>
        <p:nvGrpSpPr>
          <p:cNvPr id="29" name="Agrupar 28">
            <a:extLst>
              <a:ext uri="{FF2B5EF4-FFF2-40B4-BE49-F238E27FC236}">
                <a16:creationId xmlns:a16="http://schemas.microsoft.com/office/drawing/2014/main" xmlns="" id="{E111D90D-6533-4DBE-BF1E-49EE39D9740D}"/>
              </a:ext>
            </a:extLst>
          </p:cNvPr>
          <p:cNvGrpSpPr/>
          <p:nvPr/>
        </p:nvGrpSpPr>
        <p:grpSpPr>
          <a:xfrm>
            <a:off x="6065254" y="2325877"/>
            <a:ext cx="2585765" cy="1333830"/>
            <a:chOff x="6931104" y="1530143"/>
            <a:chExt cx="1598834" cy="790238"/>
          </a:xfrm>
        </p:grpSpPr>
        <p:pic>
          <p:nvPicPr>
            <p:cNvPr id="30" name="Imagem 29" descr="Perfil Avatares silueta - Vector Gratis">
              <a:extLst>
                <a:ext uri="{FF2B5EF4-FFF2-40B4-BE49-F238E27FC236}">
                  <a16:creationId xmlns:a16="http://schemas.microsoft.com/office/drawing/2014/main" xmlns="" id="{69CDDBE6-11CF-4A27-811A-2F233123E1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81" r="50342" b="56485"/>
            <a:stretch/>
          </p:blipFill>
          <p:spPr>
            <a:xfrm>
              <a:off x="6931104" y="1548855"/>
              <a:ext cx="838199" cy="771526"/>
            </a:xfrm>
            <a:prstGeom prst="rect">
              <a:avLst/>
            </a:prstGeom>
          </p:spPr>
        </p:pic>
        <p:pic>
          <p:nvPicPr>
            <p:cNvPr id="31" name="Imagem 30">
              <a:extLst>
                <a:ext uri="{FF2B5EF4-FFF2-40B4-BE49-F238E27FC236}">
                  <a16:creationId xmlns:a16="http://schemas.microsoft.com/office/drawing/2014/main" xmlns="" id="{979AFED8-637D-43FF-9EA7-926E9D9881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FF66FF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20000"/>
                      </a14:imgEffect>
                    </a14:imgLayer>
                  </a14:imgProps>
                </a:ext>
              </a:extLst>
            </a:blip>
            <a:srcRect l="49279"/>
            <a:stretch/>
          </p:blipFill>
          <p:spPr>
            <a:xfrm>
              <a:off x="7670910" y="1530143"/>
              <a:ext cx="859028" cy="774259"/>
            </a:xfrm>
            <a:prstGeom prst="rect">
              <a:avLst/>
            </a:prstGeom>
            <a:noFill/>
          </p:spPr>
        </p:pic>
      </p:grpSp>
      <p:graphicFrame>
        <p:nvGraphicFramePr>
          <p:cNvPr id="32" name="Tabela 31">
            <a:extLst>
              <a:ext uri="{FF2B5EF4-FFF2-40B4-BE49-F238E27FC236}">
                <a16:creationId xmlns:a16="http://schemas.microsoft.com/office/drawing/2014/main" xmlns="" id="{59101FCB-A1BC-41BD-980A-FA53FCB1E1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641232"/>
              </p:ext>
            </p:extLst>
          </p:nvPr>
        </p:nvGraphicFramePr>
        <p:xfrm>
          <a:off x="6079811" y="3272592"/>
          <a:ext cx="2641652" cy="616496"/>
        </p:xfrm>
        <a:graphic>
          <a:graphicData uri="http://schemas.openxmlformats.org/drawingml/2006/table">
            <a:tbl>
              <a:tblPr/>
              <a:tblGrid>
                <a:gridCol w="1320826">
                  <a:extLst>
                    <a:ext uri="{9D8B030D-6E8A-4147-A177-3AD203B41FA5}">
                      <a16:colId xmlns:a16="http://schemas.microsoft.com/office/drawing/2014/main" xmlns="" val="2720981386"/>
                    </a:ext>
                  </a:extLst>
                </a:gridCol>
                <a:gridCol w="1320826">
                  <a:extLst>
                    <a:ext uri="{9D8B030D-6E8A-4147-A177-3AD203B41FA5}">
                      <a16:colId xmlns:a16="http://schemas.microsoft.com/office/drawing/2014/main" xmlns="" val="2490589687"/>
                    </a:ext>
                  </a:extLst>
                </a:gridCol>
              </a:tblGrid>
              <a:tr h="3536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71454661"/>
                  </a:ext>
                </a:extLst>
              </a:tr>
              <a:tr h="2628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84,2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91,1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5204796"/>
                  </a:ext>
                </a:extLst>
              </a:tr>
            </a:tbl>
          </a:graphicData>
        </a:graphic>
      </p:graphicFrame>
      <p:sp>
        <p:nvSpPr>
          <p:cNvPr id="40" name="Seta para a Direita 134">
            <a:extLst>
              <a:ext uri="{FF2B5EF4-FFF2-40B4-BE49-F238E27FC236}">
                <a16:creationId xmlns:a16="http://schemas.microsoft.com/office/drawing/2014/main" xmlns="" id="{DECCFCEC-5319-45DC-85D1-DF14F961DBEC}"/>
              </a:ext>
            </a:extLst>
          </p:cNvPr>
          <p:cNvSpPr/>
          <p:nvPr/>
        </p:nvSpPr>
        <p:spPr>
          <a:xfrm>
            <a:off x="1272712" y="1431431"/>
            <a:ext cx="1737764" cy="937664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PERCEPÇÃO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xmlns="" id="{3D129360-5D3C-4A9F-AFF8-CDC70ACC5F01}"/>
              </a:ext>
            </a:extLst>
          </p:cNvPr>
          <p:cNvSpPr/>
          <p:nvPr/>
        </p:nvSpPr>
        <p:spPr>
          <a:xfrm>
            <a:off x="6065254" y="4190218"/>
            <a:ext cx="5870374" cy="2298723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Nesta questão, 87,9% dos respondentes estão satisfeitos, dentro da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Conformidade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Neste caso, a soma das opções ruins foi muito baixa: 0,9pp. Ainda assim, cabe um ponto de atenção quanto à existência de um viés entre as opções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Bom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Muito bom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A diferença entre elas é de 36,1%.</a:t>
            </a:r>
          </a:p>
          <a:p>
            <a:pPr algn="just"/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 perfil, o gênero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Feminino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os usuários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18 a 20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são os mais satisfeitos, inclusive esta faixa etária está 100% contente. Em contrapartida, beneficiários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31 a 40 anos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estão 80% satisfeitas, o menor percentual, mas ainda dentro da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Conformidade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pt-BR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Retângulo: Cantos Arredondados 25">
            <a:extLst>
              <a:ext uri="{FF2B5EF4-FFF2-40B4-BE49-F238E27FC236}">
                <a16:creationId xmlns:a16="http://schemas.microsoft.com/office/drawing/2014/main" xmlns="" id="{D000FF42-A125-4B76-A1AF-0322CC80D9F5}"/>
              </a:ext>
            </a:extLst>
          </p:cNvPr>
          <p:cNvSpPr/>
          <p:nvPr/>
        </p:nvSpPr>
        <p:spPr>
          <a:xfrm>
            <a:off x="9105468" y="2815944"/>
            <a:ext cx="2809903" cy="258121"/>
          </a:xfrm>
          <a:prstGeom prst="roundRect">
            <a:avLst/>
          </a:prstGeom>
          <a:noFill/>
          <a:ln w="28575">
            <a:solidFill>
              <a:schemeClr val="accent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8" name="Título 3">
            <a:extLst>
              <a:ext uri="{FF2B5EF4-FFF2-40B4-BE49-F238E27FC236}">
                <a16:creationId xmlns:a16="http://schemas.microsoft.com/office/drawing/2014/main" xmlns="" id="{1AF98FF8-2613-432A-8928-793E8297ED91}"/>
              </a:ext>
            </a:extLst>
          </p:cNvPr>
          <p:cNvSpPr txBox="1">
            <a:spLocks/>
          </p:cNvSpPr>
          <p:nvPr/>
        </p:nvSpPr>
        <p:spPr>
          <a:xfrm>
            <a:off x="75639" y="57372"/>
            <a:ext cx="11990230" cy="62636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pt-BR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Canais de atendimento</a:t>
            </a:r>
          </a:p>
        </p:txBody>
      </p:sp>
      <p:sp>
        <p:nvSpPr>
          <p:cNvPr id="33" name="Retângulo: Cantos Arredondados 32">
            <a:extLst>
              <a:ext uri="{FF2B5EF4-FFF2-40B4-BE49-F238E27FC236}">
                <a16:creationId xmlns:a16="http://schemas.microsoft.com/office/drawing/2014/main" xmlns="" id="{7E2ADB36-01A7-4605-9F21-2C1F369891E5}"/>
              </a:ext>
            </a:extLst>
          </p:cNvPr>
          <p:cNvSpPr/>
          <p:nvPr/>
        </p:nvSpPr>
        <p:spPr>
          <a:xfrm>
            <a:off x="9112410" y="2286000"/>
            <a:ext cx="2803365" cy="258121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38" name="Agrupar 37">
            <a:extLst>
              <a:ext uri="{FF2B5EF4-FFF2-40B4-BE49-F238E27FC236}">
                <a16:creationId xmlns:a16="http://schemas.microsoft.com/office/drawing/2014/main" xmlns="" id="{44BACDD4-3137-405A-8A9A-2E2562286FCF}"/>
              </a:ext>
            </a:extLst>
          </p:cNvPr>
          <p:cNvGrpSpPr/>
          <p:nvPr/>
        </p:nvGrpSpPr>
        <p:grpSpPr>
          <a:xfrm>
            <a:off x="97970" y="6058767"/>
            <a:ext cx="4024269" cy="637044"/>
            <a:chOff x="157406" y="5740245"/>
            <a:chExt cx="4024269" cy="637044"/>
          </a:xfrm>
        </p:grpSpPr>
        <p:sp>
          <p:nvSpPr>
            <p:cNvPr id="39" name="Retângulo: Cantos Arredondados 38">
              <a:extLst>
                <a:ext uri="{FF2B5EF4-FFF2-40B4-BE49-F238E27FC236}">
                  <a16:creationId xmlns:a16="http://schemas.microsoft.com/office/drawing/2014/main" xmlns="" id="{EF274F89-AE29-4AE8-B550-489CDD70A349}"/>
                </a:ext>
              </a:extLst>
            </p:cNvPr>
            <p:cNvSpPr/>
            <p:nvPr/>
          </p:nvSpPr>
          <p:spPr>
            <a:xfrm>
              <a:off x="180975" y="5740245"/>
              <a:ext cx="3798597" cy="63704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1" name="Retângulo Arredondado 81">
              <a:extLst>
                <a:ext uri="{FF2B5EF4-FFF2-40B4-BE49-F238E27FC236}">
                  <a16:creationId xmlns:a16="http://schemas.microsoft.com/office/drawing/2014/main" xmlns="" id="{5415FCF6-74B2-410C-84E5-3B2AA65FDB72}"/>
                </a:ext>
              </a:extLst>
            </p:cNvPr>
            <p:cNvSpPr/>
            <p:nvPr/>
          </p:nvSpPr>
          <p:spPr>
            <a:xfrm>
              <a:off x="246685" y="5992517"/>
              <a:ext cx="720000" cy="177903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90 a 100</a:t>
              </a:r>
            </a:p>
          </p:txBody>
        </p:sp>
        <p:sp>
          <p:nvSpPr>
            <p:cNvPr id="42" name="Retângulo Arredondado 82">
              <a:extLst>
                <a:ext uri="{FF2B5EF4-FFF2-40B4-BE49-F238E27FC236}">
                  <a16:creationId xmlns:a16="http://schemas.microsoft.com/office/drawing/2014/main" xmlns="" id="{D4EE0C1A-912F-41E4-93B5-489F1D1B78F5}"/>
                </a:ext>
              </a:extLst>
            </p:cNvPr>
            <p:cNvSpPr/>
            <p:nvPr/>
          </p:nvSpPr>
          <p:spPr>
            <a:xfrm>
              <a:off x="1079602" y="5985083"/>
              <a:ext cx="720000" cy="18941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80 a 89</a:t>
              </a:r>
            </a:p>
          </p:txBody>
        </p:sp>
        <p:sp>
          <p:nvSpPr>
            <p:cNvPr id="44" name="Retângulo Arredondado 84">
              <a:extLst>
                <a:ext uri="{FF2B5EF4-FFF2-40B4-BE49-F238E27FC236}">
                  <a16:creationId xmlns:a16="http://schemas.microsoft.com/office/drawing/2014/main" xmlns="" id="{2772E1BE-9E08-47AA-998E-DE8B906BC865}"/>
                </a:ext>
              </a:extLst>
            </p:cNvPr>
            <p:cNvSpPr/>
            <p:nvPr/>
          </p:nvSpPr>
          <p:spPr>
            <a:xfrm>
              <a:off x="2297710" y="5992517"/>
              <a:ext cx="720000" cy="177903"/>
            </a:xfrm>
            <a:prstGeom prst="roundRect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0 a 79</a:t>
              </a:r>
            </a:p>
          </p:txBody>
        </p:sp>
        <p:sp>
          <p:nvSpPr>
            <p:cNvPr id="45" name="CaixaDeTexto 44">
              <a:extLst>
                <a:ext uri="{FF2B5EF4-FFF2-40B4-BE49-F238E27FC236}">
                  <a16:creationId xmlns:a16="http://schemas.microsoft.com/office/drawing/2014/main" xmlns="" id="{19088B64-DF2D-4E4F-B753-78681C7D3826}"/>
                </a:ext>
              </a:extLst>
            </p:cNvPr>
            <p:cNvSpPr txBox="1"/>
            <p:nvPr/>
          </p:nvSpPr>
          <p:spPr>
            <a:xfrm>
              <a:off x="187886" y="5740245"/>
              <a:ext cx="8451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000" b="1" u="sng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% Satisfação</a:t>
              </a:r>
            </a:p>
          </p:txBody>
        </p:sp>
        <p:sp>
          <p:nvSpPr>
            <p:cNvPr id="56" name="CaixaDeTexto 55">
              <a:extLst>
                <a:ext uri="{FF2B5EF4-FFF2-40B4-BE49-F238E27FC236}">
                  <a16:creationId xmlns:a16="http://schemas.microsoft.com/office/drawing/2014/main" xmlns="" id="{1F183918-6915-4E75-8D19-0B6BB5F4F96F}"/>
                </a:ext>
              </a:extLst>
            </p:cNvPr>
            <p:cNvSpPr txBox="1"/>
            <p:nvPr/>
          </p:nvSpPr>
          <p:spPr>
            <a:xfrm>
              <a:off x="157406" y="6161845"/>
              <a:ext cx="94288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Excelente / Forças</a:t>
              </a:r>
            </a:p>
          </p:txBody>
        </p:sp>
        <p:sp>
          <p:nvSpPr>
            <p:cNvPr id="57" name="CaixaDeTexto 56">
              <a:extLst>
                <a:ext uri="{FF2B5EF4-FFF2-40B4-BE49-F238E27FC236}">
                  <a16:creationId xmlns:a16="http://schemas.microsoft.com/office/drawing/2014/main" xmlns="" id="{16B8145F-DB42-47CD-BC46-4601F0059DC7}"/>
                </a:ext>
              </a:extLst>
            </p:cNvPr>
            <p:cNvSpPr txBox="1"/>
            <p:nvPr/>
          </p:nvSpPr>
          <p:spPr>
            <a:xfrm>
              <a:off x="990227" y="6161845"/>
              <a:ext cx="13163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Conforme / Oportunidades</a:t>
              </a:r>
            </a:p>
          </p:txBody>
        </p:sp>
        <p:sp>
          <p:nvSpPr>
            <p:cNvPr id="58" name="CaixaDeTexto 57">
              <a:extLst>
                <a:ext uri="{FF2B5EF4-FFF2-40B4-BE49-F238E27FC236}">
                  <a16:creationId xmlns:a16="http://schemas.microsoft.com/office/drawing/2014/main" xmlns="" id="{E91285C4-D3AB-47B3-9DF7-37633483F5EC}"/>
                </a:ext>
              </a:extLst>
            </p:cNvPr>
            <p:cNvSpPr txBox="1"/>
            <p:nvPr/>
          </p:nvSpPr>
          <p:spPr>
            <a:xfrm>
              <a:off x="2228633" y="6161845"/>
              <a:ext cx="19530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Não conforme Fraquezas ou Ameaças</a:t>
              </a:r>
            </a:p>
          </p:txBody>
        </p:sp>
      </p:grpSp>
      <p:graphicFrame>
        <p:nvGraphicFramePr>
          <p:cNvPr id="59" name="Tabela 58">
            <a:extLst>
              <a:ext uri="{FF2B5EF4-FFF2-40B4-BE49-F238E27FC236}">
                <a16:creationId xmlns:a16="http://schemas.microsoft.com/office/drawing/2014/main" xmlns="" id="{EAB0AD44-0FE8-4939-A1B1-21050081C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190080"/>
              </p:ext>
            </p:extLst>
          </p:nvPr>
        </p:nvGraphicFramePr>
        <p:xfrm>
          <a:off x="201894" y="5194635"/>
          <a:ext cx="3657600" cy="5715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1629667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3846138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Base: 332 | Margem de Erro: 5.27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se aplica: 57 (não considerados para cálculo dos indicadores)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0946733"/>
                  </a:ext>
                </a:extLst>
              </a:tr>
            </a:tbl>
          </a:graphicData>
        </a:graphic>
      </p:graphicFrame>
      <p:graphicFrame>
        <p:nvGraphicFramePr>
          <p:cNvPr id="47" name="Gráfico 46">
            <a:extLst>
              <a:ext uri="{FF2B5EF4-FFF2-40B4-BE49-F238E27FC236}">
                <a16:creationId xmlns:a16="http://schemas.microsoft.com/office/drawing/2014/main" xmlns="" id="{00000000-0008-0000-0200-00003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6401092"/>
              </p:ext>
            </p:extLst>
          </p:nvPr>
        </p:nvGraphicFramePr>
        <p:xfrm>
          <a:off x="436605" y="1174345"/>
          <a:ext cx="5265837" cy="3844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8" name="Retângulo 47">
            <a:extLst>
              <a:ext uri="{FF2B5EF4-FFF2-40B4-BE49-F238E27FC236}">
                <a16:creationId xmlns:a16="http://schemas.microsoft.com/office/drawing/2014/main" xmlns="" id="{00000000-0008-0000-0200-000031000000}"/>
              </a:ext>
            </a:extLst>
          </p:cNvPr>
          <p:cNvSpPr/>
          <p:nvPr/>
        </p:nvSpPr>
        <p:spPr>
          <a:xfrm>
            <a:off x="3547928" y="1823016"/>
            <a:ext cx="2025922" cy="3365567"/>
          </a:xfrm>
          <a:prstGeom prst="rect">
            <a:avLst/>
          </a:prstGeom>
          <a:noFill/>
          <a:ln w="12700" cap="flat" cmpd="sng" algn="ctr">
            <a:solidFill>
              <a:schemeClr val="accent4">
                <a:lumMod val="40000"/>
                <a:lumOff val="60000"/>
              </a:schemeClr>
            </a:solidFill>
            <a:prstDash val="lgDash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 dirty="0"/>
          </a:p>
        </p:txBody>
      </p:sp>
      <p:sp>
        <p:nvSpPr>
          <p:cNvPr id="49" name="Círculo Q6">
            <a:extLst>
              <a:ext uri="{FF2B5EF4-FFF2-40B4-BE49-F238E27FC236}">
                <a16:creationId xmlns:a16="http://schemas.microsoft.com/office/drawing/2014/main" xmlns="" id="{00000000-0008-0000-0200-000034000000}"/>
              </a:ext>
            </a:extLst>
          </p:cNvPr>
          <p:cNvSpPr/>
          <p:nvPr/>
        </p:nvSpPr>
        <p:spPr>
          <a:xfrm>
            <a:off x="4210050" y="1426617"/>
            <a:ext cx="734591" cy="77607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87,9</a:t>
            </a:r>
          </a:p>
        </p:txBody>
      </p:sp>
      <p:sp>
        <p:nvSpPr>
          <p:cNvPr id="36" name="Retângulo: Cantos Arredondados 35">
            <a:extLst>
              <a:ext uri="{FF2B5EF4-FFF2-40B4-BE49-F238E27FC236}">
                <a16:creationId xmlns:a16="http://schemas.microsoft.com/office/drawing/2014/main" xmlns="" id="{2CE89EE3-FD4E-4EE6-B4F4-7BC8530DA323}"/>
              </a:ext>
            </a:extLst>
          </p:cNvPr>
          <p:cNvSpPr/>
          <p:nvPr/>
        </p:nvSpPr>
        <p:spPr>
          <a:xfrm>
            <a:off x="7433737" y="2534265"/>
            <a:ext cx="1244718" cy="1323338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273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33" grpId="0" animBg="1"/>
      <p:bldP spid="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A7602842-B921-48E1-9A55-81B9BEE3E2C0}"/>
              </a:ext>
            </a:extLst>
          </p:cNvPr>
          <p:cNvSpPr txBox="1"/>
          <p:nvPr/>
        </p:nvSpPr>
        <p:spPr>
          <a:xfrm>
            <a:off x="1252" y="641716"/>
            <a:ext cx="11906441" cy="317186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7 - Nos últimos 12 meses, quando você fez uma reclamação para o seu plano de saúde, você teve sua demanda resolvida?</a:t>
            </a:r>
          </a:p>
        </p:txBody>
      </p:sp>
      <p:graphicFrame>
        <p:nvGraphicFramePr>
          <p:cNvPr id="34" name="Tabela 33">
            <a:extLst>
              <a:ext uri="{FF2B5EF4-FFF2-40B4-BE49-F238E27FC236}">
                <a16:creationId xmlns:a16="http://schemas.microsoft.com/office/drawing/2014/main" xmlns="" id="{14FB2ED9-16FA-46B8-B1C4-F95BFCCE1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781209"/>
              </p:ext>
            </p:extLst>
          </p:nvPr>
        </p:nvGraphicFramePr>
        <p:xfrm>
          <a:off x="5640229" y="1451608"/>
          <a:ext cx="6375282" cy="2900400"/>
        </p:xfrm>
        <a:graphic>
          <a:graphicData uri="http://schemas.openxmlformats.org/drawingml/2006/table">
            <a:tbl>
              <a:tblPr/>
              <a:tblGrid>
                <a:gridCol w="1561020">
                  <a:extLst>
                    <a:ext uri="{9D8B030D-6E8A-4147-A177-3AD203B41FA5}">
                      <a16:colId xmlns:a16="http://schemas.microsoft.com/office/drawing/2014/main" xmlns="" val="4043476719"/>
                    </a:ext>
                  </a:extLst>
                </a:gridCol>
                <a:gridCol w="2407131">
                  <a:extLst>
                    <a:ext uri="{9D8B030D-6E8A-4147-A177-3AD203B41FA5}">
                      <a16:colId xmlns:a16="http://schemas.microsoft.com/office/drawing/2014/main" xmlns="" val="887322865"/>
                    </a:ext>
                  </a:extLst>
                </a:gridCol>
                <a:gridCol w="2407131">
                  <a:extLst>
                    <a:ext uri="{9D8B030D-6E8A-4147-A177-3AD203B41FA5}">
                      <a16:colId xmlns:a16="http://schemas.microsoft.com/office/drawing/2014/main" xmlns="" val="4252080179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GÊNERO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132023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11,2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88,8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00399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16,4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83,6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644362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877057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473572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808538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23,5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76,5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112976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5,0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95,0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38407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11,5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88,5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550393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12,0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88,0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935338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14,9</a:t>
                      </a:r>
                    </a:p>
                  </a:txBody>
                  <a:tcPr marL="9525" marR="9525" marT="95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85,1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4565186"/>
                  </a:ext>
                </a:extLst>
              </a:tr>
            </a:tbl>
          </a:graphicData>
        </a:graphic>
      </p:graphicFrame>
      <p:sp>
        <p:nvSpPr>
          <p:cNvPr id="14" name="Retângulo 13">
            <a:extLst>
              <a:ext uri="{FF2B5EF4-FFF2-40B4-BE49-F238E27FC236}">
                <a16:creationId xmlns:a16="http://schemas.microsoft.com/office/drawing/2014/main" xmlns="" id="{074EAC10-640F-4E07-A3AE-F2ADC7652011}"/>
              </a:ext>
            </a:extLst>
          </p:cNvPr>
          <p:cNvSpPr/>
          <p:nvPr/>
        </p:nvSpPr>
        <p:spPr>
          <a:xfrm>
            <a:off x="182711" y="5241886"/>
            <a:ext cx="11801182" cy="1406983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60% dos entrevistados citaram a opção “não se aplica”, permitindo-nos dizer que não houve a necessidade de realizar uma reclamação nos últimos 12 meses. Logo, 40% ainda precisou abrir um chamado no período mencionado, o que cabe um ponto de atenção. No entanto, dos que abriram reclamação 86,5% tiveram a demanda resolvida, dentro da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Conformidade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faixa etária, quem mais teve a resolução foi o público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18 a 20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31 a 40 anos.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Negativamente, 23,5% dos usuários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21 a 30 anos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responderam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ao questionamento.</a:t>
            </a:r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xmlns="" id="{A6191579-FFF7-42A3-A9E2-D0AFF58694D1}"/>
              </a:ext>
            </a:extLst>
          </p:cNvPr>
          <p:cNvSpPr/>
          <p:nvPr/>
        </p:nvSpPr>
        <p:spPr>
          <a:xfrm flipV="1">
            <a:off x="7223980" y="3311444"/>
            <a:ext cx="2351821" cy="206063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Título 3">
            <a:extLst>
              <a:ext uri="{FF2B5EF4-FFF2-40B4-BE49-F238E27FC236}">
                <a16:creationId xmlns:a16="http://schemas.microsoft.com/office/drawing/2014/main" xmlns="" id="{2ABE1DA2-DEFB-4810-B3E5-DE04DD80AD5D}"/>
              </a:ext>
            </a:extLst>
          </p:cNvPr>
          <p:cNvSpPr txBox="1">
            <a:spLocks/>
          </p:cNvSpPr>
          <p:nvPr/>
        </p:nvSpPr>
        <p:spPr>
          <a:xfrm>
            <a:off x="75639" y="57372"/>
            <a:ext cx="11990230" cy="62636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pt-BR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Canais de atendimento</a:t>
            </a:r>
          </a:p>
        </p:txBody>
      </p:sp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xmlns="" id="{465D4F70-E5DF-4020-892B-751AA8A8DD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9386"/>
              </p:ext>
            </p:extLst>
          </p:nvPr>
        </p:nvGraphicFramePr>
        <p:xfrm>
          <a:off x="182711" y="4670386"/>
          <a:ext cx="3657600" cy="5715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1629667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3846138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Base: 156 | Margem de Erro: 7.78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se aplica: 233 (não considerados para cálculo dos indicadores)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0946733"/>
                  </a:ext>
                </a:extLst>
              </a:tr>
            </a:tbl>
          </a:graphicData>
        </a:graphic>
      </p:graphicFrame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xmlns="" id="{00000000-0008-0000-0200-00003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9173573"/>
              </p:ext>
            </p:extLst>
          </p:nvPr>
        </p:nvGraphicFramePr>
        <p:xfrm>
          <a:off x="75639" y="1080869"/>
          <a:ext cx="5719854" cy="3224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xmlns="" id="{42A250AB-C7D5-4534-8DFD-D670A7756FB4}"/>
              </a:ext>
            </a:extLst>
          </p:cNvPr>
          <p:cNvSpPr/>
          <p:nvPr/>
        </p:nvSpPr>
        <p:spPr>
          <a:xfrm flipV="1">
            <a:off x="9620915" y="3103234"/>
            <a:ext cx="2351820" cy="206063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: Cantos Arredondados 16">
            <a:extLst>
              <a:ext uri="{FF2B5EF4-FFF2-40B4-BE49-F238E27FC236}">
                <a16:creationId xmlns:a16="http://schemas.microsoft.com/office/drawing/2014/main" xmlns="" id="{CD59E58A-C5EC-4AB6-9E80-E6932BFD3482}"/>
              </a:ext>
            </a:extLst>
          </p:cNvPr>
          <p:cNvSpPr/>
          <p:nvPr/>
        </p:nvSpPr>
        <p:spPr>
          <a:xfrm flipV="1">
            <a:off x="9625340" y="3516634"/>
            <a:ext cx="2351820" cy="206063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xmlns="" id="{2BB7721A-7C74-4B29-B380-E158B8809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49113"/>
              </p:ext>
            </p:extLst>
          </p:nvPr>
        </p:nvGraphicFramePr>
        <p:xfrm>
          <a:off x="176489" y="4289386"/>
          <a:ext cx="2979189" cy="381000"/>
        </p:xfrm>
        <a:graphic>
          <a:graphicData uri="http://schemas.openxmlformats.org/drawingml/2006/table">
            <a:tbl>
              <a:tblPr/>
              <a:tblGrid>
                <a:gridCol w="746715">
                  <a:extLst>
                    <a:ext uri="{9D8B030D-6E8A-4147-A177-3AD203B41FA5}">
                      <a16:colId xmlns:a16="http://schemas.microsoft.com/office/drawing/2014/main" xmlns="" val="2418159550"/>
                    </a:ext>
                  </a:extLst>
                </a:gridCol>
                <a:gridCol w="746715">
                  <a:extLst>
                    <a:ext uri="{9D8B030D-6E8A-4147-A177-3AD203B41FA5}">
                      <a16:colId xmlns:a16="http://schemas.microsoft.com/office/drawing/2014/main" xmlns="" val="959831638"/>
                    </a:ext>
                  </a:extLst>
                </a:gridCol>
                <a:gridCol w="818318">
                  <a:extLst>
                    <a:ext uri="{9D8B030D-6E8A-4147-A177-3AD203B41FA5}">
                      <a16:colId xmlns:a16="http://schemas.microsoft.com/office/drawing/2014/main" xmlns="" val="1502071620"/>
                    </a:ext>
                  </a:extLst>
                </a:gridCol>
                <a:gridCol w="667441">
                  <a:extLst>
                    <a:ext uri="{9D8B030D-6E8A-4147-A177-3AD203B41FA5}">
                      <a16:colId xmlns:a16="http://schemas.microsoft.com/office/drawing/2014/main" xmlns="" val="178123734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357818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Frequência: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59,9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527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12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0" grpId="0" animBg="1"/>
      <p:bldP spid="11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ela 32">
            <a:extLst>
              <a:ext uri="{FF2B5EF4-FFF2-40B4-BE49-F238E27FC236}">
                <a16:creationId xmlns:a16="http://schemas.microsoft.com/office/drawing/2014/main" xmlns="" id="{A7A6429F-41AD-43EE-B1AA-1D324573F6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041485"/>
              </p:ext>
            </p:extLst>
          </p:nvPr>
        </p:nvGraphicFramePr>
        <p:xfrm>
          <a:off x="38636" y="4772664"/>
          <a:ext cx="5990282" cy="416937"/>
        </p:xfrm>
        <a:graphic>
          <a:graphicData uri="http://schemas.openxmlformats.org/drawingml/2006/table">
            <a:tbl>
              <a:tblPr/>
              <a:tblGrid>
                <a:gridCol w="654050">
                  <a:extLst>
                    <a:ext uri="{9D8B030D-6E8A-4147-A177-3AD203B41FA5}">
                      <a16:colId xmlns:a16="http://schemas.microsoft.com/office/drawing/2014/main" xmlns="" val="1097280946"/>
                    </a:ext>
                  </a:extLst>
                </a:gridCol>
                <a:gridCol w="958135">
                  <a:extLst>
                    <a:ext uri="{9D8B030D-6E8A-4147-A177-3AD203B41FA5}">
                      <a16:colId xmlns:a16="http://schemas.microsoft.com/office/drawing/2014/main" xmlns="" val="2165280647"/>
                    </a:ext>
                  </a:extLst>
                </a:gridCol>
                <a:gridCol w="953129">
                  <a:extLst>
                    <a:ext uri="{9D8B030D-6E8A-4147-A177-3AD203B41FA5}">
                      <a16:colId xmlns:a16="http://schemas.microsoft.com/office/drawing/2014/main" xmlns="" val="3298146854"/>
                    </a:ext>
                  </a:extLst>
                </a:gridCol>
                <a:gridCol w="963034">
                  <a:extLst>
                    <a:ext uri="{9D8B030D-6E8A-4147-A177-3AD203B41FA5}">
                      <a16:colId xmlns:a16="http://schemas.microsoft.com/office/drawing/2014/main" xmlns="" val="2970168599"/>
                    </a:ext>
                  </a:extLst>
                </a:gridCol>
                <a:gridCol w="964736">
                  <a:extLst>
                    <a:ext uri="{9D8B030D-6E8A-4147-A177-3AD203B41FA5}">
                      <a16:colId xmlns:a16="http://schemas.microsoft.com/office/drawing/2014/main" xmlns="" val="3009002003"/>
                    </a:ext>
                  </a:extLst>
                </a:gridCol>
                <a:gridCol w="1037058">
                  <a:extLst>
                    <a:ext uri="{9D8B030D-6E8A-4147-A177-3AD203B41FA5}">
                      <a16:colId xmlns:a16="http://schemas.microsoft.com/office/drawing/2014/main" xmlns="" val="1529673608"/>
                    </a:ext>
                  </a:extLst>
                </a:gridCol>
                <a:gridCol w="460140">
                  <a:extLst>
                    <a:ext uri="{9D8B030D-6E8A-4147-A177-3AD203B41FA5}">
                      <a16:colId xmlns:a16="http://schemas.microsoft.com/office/drawing/2014/main" xmlns="" val="2071753375"/>
                    </a:ext>
                  </a:extLst>
                </a:gridCol>
              </a:tblGrid>
              <a:tr h="226437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078667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Frequência</a:t>
                      </a:r>
                      <a:r>
                        <a:rPr lang="pt-BR" sz="10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51,7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16,5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9678748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BE1114CD-DA29-408B-BBB5-740B397B28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855630"/>
              </p:ext>
            </p:extLst>
          </p:nvPr>
        </p:nvGraphicFramePr>
        <p:xfrm>
          <a:off x="9090506" y="2044997"/>
          <a:ext cx="2848208" cy="1844094"/>
        </p:xfrm>
        <a:graphic>
          <a:graphicData uri="http://schemas.openxmlformats.org/drawingml/2006/table">
            <a:tbl>
              <a:tblPr/>
              <a:tblGrid>
                <a:gridCol w="1424104">
                  <a:extLst>
                    <a:ext uri="{9D8B030D-6E8A-4147-A177-3AD203B41FA5}">
                      <a16:colId xmlns:a16="http://schemas.microsoft.com/office/drawing/2014/main" xmlns="" val="1902915219"/>
                    </a:ext>
                  </a:extLst>
                </a:gridCol>
                <a:gridCol w="1424104">
                  <a:extLst>
                    <a:ext uri="{9D8B030D-6E8A-4147-A177-3AD203B41FA5}">
                      <a16:colId xmlns:a16="http://schemas.microsoft.com/office/drawing/2014/main" xmlns="" val="3751628528"/>
                    </a:ext>
                  </a:extLst>
                </a:gridCol>
              </a:tblGrid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1478295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7583538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83,7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5159223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8733417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87,0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4283874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6044000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86,4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0034231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A7602842-B921-48E1-9A55-81B9BEE3E2C0}"/>
              </a:ext>
            </a:extLst>
          </p:cNvPr>
          <p:cNvSpPr txBox="1"/>
          <p:nvPr/>
        </p:nvSpPr>
        <p:spPr>
          <a:xfrm>
            <a:off x="1253" y="641716"/>
            <a:ext cx="11848562" cy="317186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8 - Como você avalia os documentos ou formulários exigidos pelo seu plano de saúde quanto ao quesito facilidade no preenchimento e envio?</a:t>
            </a:r>
          </a:p>
        </p:txBody>
      </p:sp>
      <p:grpSp>
        <p:nvGrpSpPr>
          <p:cNvPr id="29" name="Agrupar 28">
            <a:extLst>
              <a:ext uri="{FF2B5EF4-FFF2-40B4-BE49-F238E27FC236}">
                <a16:creationId xmlns:a16="http://schemas.microsoft.com/office/drawing/2014/main" xmlns="" id="{E111D90D-6533-4DBE-BF1E-49EE39D9740D}"/>
              </a:ext>
            </a:extLst>
          </p:cNvPr>
          <p:cNvGrpSpPr/>
          <p:nvPr/>
        </p:nvGrpSpPr>
        <p:grpSpPr>
          <a:xfrm>
            <a:off x="6065254" y="2325877"/>
            <a:ext cx="2585765" cy="1333830"/>
            <a:chOff x="6931104" y="1530143"/>
            <a:chExt cx="1598834" cy="790238"/>
          </a:xfrm>
        </p:grpSpPr>
        <p:pic>
          <p:nvPicPr>
            <p:cNvPr id="30" name="Imagem 29" descr="Perfil Avatares silueta - Vector Gratis">
              <a:extLst>
                <a:ext uri="{FF2B5EF4-FFF2-40B4-BE49-F238E27FC236}">
                  <a16:creationId xmlns:a16="http://schemas.microsoft.com/office/drawing/2014/main" xmlns="" id="{69CDDBE6-11CF-4A27-811A-2F233123E1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81" r="50342" b="56485"/>
            <a:stretch/>
          </p:blipFill>
          <p:spPr>
            <a:xfrm>
              <a:off x="6931104" y="1548855"/>
              <a:ext cx="838199" cy="771526"/>
            </a:xfrm>
            <a:prstGeom prst="rect">
              <a:avLst/>
            </a:prstGeom>
          </p:spPr>
        </p:pic>
        <p:pic>
          <p:nvPicPr>
            <p:cNvPr id="31" name="Imagem 30">
              <a:extLst>
                <a:ext uri="{FF2B5EF4-FFF2-40B4-BE49-F238E27FC236}">
                  <a16:creationId xmlns:a16="http://schemas.microsoft.com/office/drawing/2014/main" xmlns="" id="{979AFED8-637D-43FF-9EA7-926E9D9881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FF66FF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40000" contrast="20000"/>
                      </a14:imgEffect>
                    </a14:imgLayer>
                  </a14:imgProps>
                </a:ext>
              </a:extLst>
            </a:blip>
            <a:srcRect l="49279"/>
            <a:stretch/>
          </p:blipFill>
          <p:spPr>
            <a:xfrm>
              <a:off x="7670910" y="1530143"/>
              <a:ext cx="859028" cy="774259"/>
            </a:xfrm>
            <a:prstGeom prst="rect">
              <a:avLst/>
            </a:prstGeom>
            <a:noFill/>
          </p:spPr>
        </p:pic>
      </p:grpSp>
      <p:graphicFrame>
        <p:nvGraphicFramePr>
          <p:cNvPr id="32" name="Tabela 31">
            <a:extLst>
              <a:ext uri="{FF2B5EF4-FFF2-40B4-BE49-F238E27FC236}">
                <a16:creationId xmlns:a16="http://schemas.microsoft.com/office/drawing/2014/main" xmlns="" id="{59101FCB-A1BC-41BD-980A-FA53FCB1E1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225652"/>
              </p:ext>
            </p:extLst>
          </p:nvPr>
        </p:nvGraphicFramePr>
        <p:xfrm>
          <a:off x="6079811" y="3272592"/>
          <a:ext cx="2641652" cy="616496"/>
        </p:xfrm>
        <a:graphic>
          <a:graphicData uri="http://schemas.openxmlformats.org/drawingml/2006/table">
            <a:tbl>
              <a:tblPr/>
              <a:tblGrid>
                <a:gridCol w="1320826">
                  <a:extLst>
                    <a:ext uri="{9D8B030D-6E8A-4147-A177-3AD203B41FA5}">
                      <a16:colId xmlns:a16="http://schemas.microsoft.com/office/drawing/2014/main" xmlns="" val="2720981386"/>
                    </a:ext>
                  </a:extLst>
                </a:gridCol>
                <a:gridCol w="1320826">
                  <a:extLst>
                    <a:ext uri="{9D8B030D-6E8A-4147-A177-3AD203B41FA5}">
                      <a16:colId xmlns:a16="http://schemas.microsoft.com/office/drawing/2014/main" xmlns="" val="2490589687"/>
                    </a:ext>
                  </a:extLst>
                </a:gridCol>
              </a:tblGrid>
              <a:tr h="3536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71454661"/>
                  </a:ext>
                </a:extLst>
              </a:tr>
              <a:tr h="2628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81,8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88,3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5204796"/>
                  </a:ext>
                </a:extLst>
              </a:tr>
            </a:tbl>
          </a:graphicData>
        </a:graphic>
      </p:graphicFrame>
      <p:sp>
        <p:nvSpPr>
          <p:cNvPr id="34" name="Retângulo 33">
            <a:extLst>
              <a:ext uri="{FF2B5EF4-FFF2-40B4-BE49-F238E27FC236}">
                <a16:creationId xmlns:a16="http://schemas.microsoft.com/office/drawing/2014/main" xmlns="" id="{302890B8-F37E-413B-9000-353D8E54B1F5}"/>
              </a:ext>
            </a:extLst>
          </p:cNvPr>
          <p:cNvSpPr/>
          <p:nvPr/>
        </p:nvSpPr>
        <p:spPr>
          <a:xfrm>
            <a:off x="6065255" y="4114148"/>
            <a:ext cx="5846806" cy="2374794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85,2% dos entrevistados estão satisfeitos, estando em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Conformidade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É positivo também que das opções ruins, apenas uma recebeu citação e foi bastante baixo: 1% em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Ruim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faixa etária, os mais contentes são os jovens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18 a 20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seguidos dos usuários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51 a 60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ambos ficaram dentro do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Excelência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Os menos satisfeitos possuem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31 a 40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únicos em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conformidade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Ponto de atenção: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não menos importante, aqui também se faz presente um viés de baixa entre as opções de satisfação. A diferença é de 44pp.</a:t>
            </a:r>
          </a:p>
        </p:txBody>
      </p:sp>
      <p:sp>
        <p:nvSpPr>
          <p:cNvPr id="23" name="Retângulo: Cantos Arredondados 22">
            <a:extLst>
              <a:ext uri="{FF2B5EF4-FFF2-40B4-BE49-F238E27FC236}">
                <a16:creationId xmlns:a16="http://schemas.microsoft.com/office/drawing/2014/main" xmlns="" id="{74CA6C2E-2EDA-484E-9192-0E3A2088B060}"/>
              </a:ext>
            </a:extLst>
          </p:cNvPr>
          <p:cNvSpPr/>
          <p:nvPr/>
        </p:nvSpPr>
        <p:spPr>
          <a:xfrm>
            <a:off x="9097733" y="2835598"/>
            <a:ext cx="2834648" cy="265024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xmlns="" id="{D62C82E5-6482-463D-B970-A0E6037379FB}"/>
              </a:ext>
            </a:extLst>
          </p:cNvPr>
          <p:cNvSpPr/>
          <p:nvPr/>
        </p:nvSpPr>
        <p:spPr>
          <a:xfrm>
            <a:off x="9103501" y="2306211"/>
            <a:ext cx="2834648" cy="265025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5" name="Título 3">
            <a:extLst>
              <a:ext uri="{FF2B5EF4-FFF2-40B4-BE49-F238E27FC236}">
                <a16:creationId xmlns:a16="http://schemas.microsoft.com/office/drawing/2014/main" xmlns="" id="{53EDE186-2AA4-40E8-A89E-C025CE785E18}"/>
              </a:ext>
            </a:extLst>
          </p:cNvPr>
          <p:cNvSpPr txBox="1">
            <a:spLocks/>
          </p:cNvSpPr>
          <p:nvPr/>
        </p:nvSpPr>
        <p:spPr>
          <a:xfrm>
            <a:off x="75639" y="57372"/>
            <a:ext cx="11990230" cy="62636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pt-BR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Canais de atendimento</a:t>
            </a:r>
          </a:p>
        </p:txBody>
      </p:sp>
      <p:grpSp>
        <p:nvGrpSpPr>
          <p:cNvPr id="38" name="Agrupar 37">
            <a:extLst>
              <a:ext uri="{FF2B5EF4-FFF2-40B4-BE49-F238E27FC236}">
                <a16:creationId xmlns:a16="http://schemas.microsoft.com/office/drawing/2014/main" xmlns="" id="{A2BDFDB9-22FA-4058-BD05-3C7D1BB01B87}"/>
              </a:ext>
            </a:extLst>
          </p:cNvPr>
          <p:cNvGrpSpPr/>
          <p:nvPr/>
        </p:nvGrpSpPr>
        <p:grpSpPr>
          <a:xfrm>
            <a:off x="97970" y="6058767"/>
            <a:ext cx="4024269" cy="637044"/>
            <a:chOff x="157406" y="5740245"/>
            <a:chExt cx="4024269" cy="637044"/>
          </a:xfrm>
        </p:grpSpPr>
        <p:sp>
          <p:nvSpPr>
            <p:cNvPr id="39" name="Retângulo: Cantos Arredondados 38">
              <a:extLst>
                <a:ext uri="{FF2B5EF4-FFF2-40B4-BE49-F238E27FC236}">
                  <a16:creationId xmlns:a16="http://schemas.microsoft.com/office/drawing/2014/main" xmlns="" id="{A95FC782-7E79-4EE2-8162-CA791C2EAA69}"/>
                </a:ext>
              </a:extLst>
            </p:cNvPr>
            <p:cNvSpPr/>
            <p:nvPr/>
          </p:nvSpPr>
          <p:spPr>
            <a:xfrm>
              <a:off x="180975" y="5740245"/>
              <a:ext cx="3798597" cy="63704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42" name="Retângulo Arredondado 81">
              <a:extLst>
                <a:ext uri="{FF2B5EF4-FFF2-40B4-BE49-F238E27FC236}">
                  <a16:creationId xmlns:a16="http://schemas.microsoft.com/office/drawing/2014/main" xmlns="" id="{70ABE91F-C022-4772-ADD2-B58B246BE1DF}"/>
                </a:ext>
              </a:extLst>
            </p:cNvPr>
            <p:cNvSpPr/>
            <p:nvPr/>
          </p:nvSpPr>
          <p:spPr>
            <a:xfrm>
              <a:off x="246685" y="5992517"/>
              <a:ext cx="720000" cy="177903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90 a 100</a:t>
              </a:r>
            </a:p>
          </p:txBody>
        </p:sp>
        <p:sp>
          <p:nvSpPr>
            <p:cNvPr id="43" name="Retângulo Arredondado 82">
              <a:extLst>
                <a:ext uri="{FF2B5EF4-FFF2-40B4-BE49-F238E27FC236}">
                  <a16:creationId xmlns:a16="http://schemas.microsoft.com/office/drawing/2014/main" xmlns="" id="{4093F6C3-6839-4A12-A15E-8EDFB16909F6}"/>
                </a:ext>
              </a:extLst>
            </p:cNvPr>
            <p:cNvSpPr/>
            <p:nvPr/>
          </p:nvSpPr>
          <p:spPr>
            <a:xfrm>
              <a:off x="1079602" y="5985083"/>
              <a:ext cx="720000" cy="18941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80 a 89</a:t>
              </a:r>
            </a:p>
          </p:txBody>
        </p:sp>
        <p:sp>
          <p:nvSpPr>
            <p:cNvPr id="44" name="Retângulo Arredondado 84">
              <a:extLst>
                <a:ext uri="{FF2B5EF4-FFF2-40B4-BE49-F238E27FC236}">
                  <a16:creationId xmlns:a16="http://schemas.microsoft.com/office/drawing/2014/main" xmlns="" id="{7A2546F2-DA72-44EA-8B38-754807B8251A}"/>
                </a:ext>
              </a:extLst>
            </p:cNvPr>
            <p:cNvSpPr/>
            <p:nvPr/>
          </p:nvSpPr>
          <p:spPr>
            <a:xfrm>
              <a:off x="2297710" y="5992517"/>
              <a:ext cx="720000" cy="177903"/>
            </a:xfrm>
            <a:prstGeom prst="roundRect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0 a 79</a:t>
              </a:r>
            </a:p>
          </p:txBody>
        </p:sp>
        <p:sp>
          <p:nvSpPr>
            <p:cNvPr id="54" name="CaixaDeTexto 53">
              <a:extLst>
                <a:ext uri="{FF2B5EF4-FFF2-40B4-BE49-F238E27FC236}">
                  <a16:creationId xmlns:a16="http://schemas.microsoft.com/office/drawing/2014/main" xmlns="" id="{94E511E4-F22F-49E3-B058-8AE1CF4F4AD9}"/>
                </a:ext>
              </a:extLst>
            </p:cNvPr>
            <p:cNvSpPr txBox="1"/>
            <p:nvPr/>
          </p:nvSpPr>
          <p:spPr>
            <a:xfrm>
              <a:off x="187886" y="5740245"/>
              <a:ext cx="8451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000" b="1" u="sng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% Satisfação</a:t>
              </a:r>
            </a:p>
          </p:txBody>
        </p:sp>
        <p:sp>
          <p:nvSpPr>
            <p:cNvPr id="55" name="CaixaDeTexto 54">
              <a:extLst>
                <a:ext uri="{FF2B5EF4-FFF2-40B4-BE49-F238E27FC236}">
                  <a16:creationId xmlns:a16="http://schemas.microsoft.com/office/drawing/2014/main" xmlns="" id="{06D8C737-035B-4C1E-9EBB-092EB025C3AF}"/>
                </a:ext>
              </a:extLst>
            </p:cNvPr>
            <p:cNvSpPr txBox="1"/>
            <p:nvPr/>
          </p:nvSpPr>
          <p:spPr>
            <a:xfrm>
              <a:off x="157406" y="6161845"/>
              <a:ext cx="94288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Excelente / Forças</a:t>
              </a:r>
            </a:p>
          </p:txBody>
        </p:sp>
        <p:sp>
          <p:nvSpPr>
            <p:cNvPr id="56" name="CaixaDeTexto 55">
              <a:extLst>
                <a:ext uri="{FF2B5EF4-FFF2-40B4-BE49-F238E27FC236}">
                  <a16:creationId xmlns:a16="http://schemas.microsoft.com/office/drawing/2014/main" xmlns="" id="{C358E0AC-E3D2-4D9A-B6E1-6B42ED0890A4}"/>
                </a:ext>
              </a:extLst>
            </p:cNvPr>
            <p:cNvSpPr txBox="1"/>
            <p:nvPr/>
          </p:nvSpPr>
          <p:spPr>
            <a:xfrm>
              <a:off x="990227" y="6161845"/>
              <a:ext cx="13163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Conforme / Oportunidades</a:t>
              </a:r>
            </a:p>
          </p:txBody>
        </p:sp>
        <p:sp>
          <p:nvSpPr>
            <p:cNvPr id="57" name="CaixaDeTexto 56">
              <a:extLst>
                <a:ext uri="{FF2B5EF4-FFF2-40B4-BE49-F238E27FC236}">
                  <a16:creationId xmlns:a16="http://schemas.microsoft.com/office/drawing/2014/main" xmlns="" id="{E8738D0A-B9D3-4794-9BC8-568ED96CA9F6}"/>
                </a:ext>
              </a:extLst>
            </p:cNvPr>
            <p:cNvSpPr txBox="1"/>
            <p:nvPr/>
          </p:nvSpPr>
          <p:spPr>
            <a:xfrm>
              <a:off x="2228633" y="6161845"/>
              <a:ext cx="19530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Não conforme Fraquezas ou Ameaças</a:t>
              </a:r>
            </a:p>
          </p:txBody>
        </p:sp>
      </p:grpSp>
      <p:graphicFrame>
        <p:nvGraphicFramePr>
          <p:cNvPr id="58" name="Tabela 57">
            <a:extLst>
              <a:ext uri="{FF2B5EF4-FFF2-40B4-BE49-F238E27FC236}">
                <a16:creationId xmlns:a16="http://schemas.microsoft.com/office/drawing/2014/main" xmlns="" id="{3CDAF3AA-ECF6-4BB3-BB18-64BED3972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962080"/>
              </p:ext>
            </p:extLst>
          </p:nvPr>
        </p:nvGraphicFramePr>
        <p:xfrm>
          <a:off x="201894" y="5194635"/>
          <a:ext cx="3657600" cy="5715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1629667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3846138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Base: 311 | Margem de Erro: 5.46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se aplica: 78 (não considerados para cálculo dos indicadores)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0946733"/>
                  </a:ext>
                </a:extLst>
              </a:tr>
            </a:tbl>
          </a:graphicData>
        </a:graphic>
      </p:graphicFrame>
      <p:graphicFrame>
        <p:nvGraphicFramePr>
          <p:cNvPr id="45" name="Gráfico 44">
            <a:extLst>
              <a:ext uri="{FF2B5EF4-FFF2-40B4-BE49-F238E27FC236}">
                <a16:creationId xmlns:a16="http://schemas.microsoft.com/office/drawing/2014/main" xmlns="" id="{00000000-0008-0000-0200-00003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7844134"/>
              </p:ext>
            </p:extLst>
          </p:nvPr>
        </p:nvGraphicFramePr>
        <p:xfrm>
          <a:off x="436605" y="1211174"/>
          <a:ext cx="5259606" cy="3856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6" name="Retângulo 45">
            <a:extLst>
              <a:ext uri="{FF2B5EF4-FFF2-40B4-BE49-F238E27FC236}">
                <a16:creationId xmlns:a16="http://schemas.microsoft.com/office/drawing/2014/main" xmlns="" id="{00000000-0008-0000-0200-000038000000}"/>
              </a:ext>
            </a:extLst>
          </p:cNvPr>
          <p:cNvSpPr/>
          <p:nvPr/>
        </p:nvSpPr>
        <p:spPr>
          <a:xfrm>
            <a:off x="3544247" y="1783725"/>
            <a:ext cx="2023525" cy="3405876"/>
          </a:xfrm>
          <a:prstGeom prst="rect">
            <a:avLst/>
          </a:prstGeom>
          <a:noFill/>
          <a:ln w="12700" cap="flat" cmpd="sng" algn="ctr">
            <a:solidFill>
              <a:srgbClr val="FFE699"/>
            </a:solidFill>
            <a:prstDash val="lgDash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pt-BR" sz="1100" dirty="0"/>
          </a:p>
        </p:txBody>
      </p:sp>
      <p:sp>
        <p:nvSpPr>
          <p:cNvPr id="47" name="Círculo Q8">
            <a:extLst>
              <a:ext uri="{FF2B5EF4-FFF2-40B4-BE49-F238E27FC236}">
                <a16:creationId xmlns:a16="http://schemas.microsoft.com/office/drawing/2014/main" xmlns="" id="{00000000-0008-0000-0200-00003B000000}"/>
              </a:ext>
            </a:extLst>
          </p:cNvPr>
          <p:cNvSpPr/>
          <p:nvPr/>
        </p:nvSpPr>
        <p:spPr>
          <a:xfrm>
            <a:off x="4205584" y="1380502"/>
            <a:ext cx="756000" cy="756000"/>
          </a:xfrm>
          <a:prstGeom prst="ellipse">
            <a:avLst/>
          </a:prstGeom>
          <a:solidFill>
            <a:srgbClr val="FFE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85,2</a:t>
            </a:r>
          </a:p>
        </p:txBody>
      </p:sp>
      <p:sp>
        <p:nvSpPr>
          <p:cNvPr id="28" name="Retângulo: Cantos Arredondados 27">
            <a:extLst>
              <a:ext uri="{FF2B5EF4-FFF2-40B4-BE49-F238E27FC236}">
                <a16:creationId xmlns:a16="http://schemas.microsoft.com/office/drawing/2014/main" xmlns="" id="{7442D3C5-8C25-4F4E-9A7F-DE212D8BEDF7}"/>
              </a:ext>
            </a:extLst>
          </p:cNvPr>
          <p:cNvSpPr/>
          <p:nvPr/>
        </p:nvSpPr>
        <p:spPr>
          <a:xfrm>
            <a:off x="9101353" y="3360130"/>
            <a:ext cx="2834648" cy="265025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5" name="Seta para a Direita 134">
            <a:extLst>
              <a:ext uri="{FF2B5EF4-FFF2-40B4-BE49-F238E27FC236}">
                <a16:creationId xmlns:a16="http://schemas.microsoft.com/office/drawing/2014/main" xmlns="" id="{7C04520C-8D0D-4BA6-86C0-19D0C6AD5CAA}"/>
              </a:ext>
            </a:extLst>
          </p:cNvPr>
          <p:cNvSpPr/>
          <p:nvPr/>
        </p:nvSpPr>
        <p:spPr>
          <a:xfrm>
            <a:off x="1300315" y="1267232"/>
            <a:ext cx="1737764" cy="937664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PERCEPÇÃO</a:t>
            </a:r>
          </a:p>
        </p:txBody>
      </p:sp>
    </p:spTree>
    <p:extLst>
      <p:ext uri="{BB962C8B-B14F-4D97-AF65-F5344CB8AC3E}">
        <p14:creationId xmlns:p14="http://schemas.microsoft.com/office/powerpoint/2010/main" val="482237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3" grpId="0" animBg="1"/>
      <p:bldP spid="24" grpId="0" animBg="1"/>
      <p:bldP spid="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35277CC6-04D8-405A-8A4D-46F0A01FC5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280538"/>
              </p:ext>
            </p:extLst>
          </p:nvPr>
        </p:nvGraphicFramePr>
        <p:xfrm>
          <a:off x="9098294" y="2044995"/>
          <a:ext cx="2840420" cy="1844094"/>
        </p:xfrm>
        <a:graphic>
          <a:graphicData uri="http://schemas.openxmlformats.org/drawingml/2006/table">
            <a:tbl>
              <a:tblPr/>
              <a:tblGrid>
                <a:gridCol w="1420210">
                  <a:extLst>
                    <a:ext uri="{9D8B030D-6E8A-4147-A177-3AD203B41FA5}">
                      <a16:colId xmlns:a16="http://schemas.microsoft.com/office/drawing/2014/main" xmlns="" val="2860244363"/>
                    </a:ext>
                  </a:extLst>
                </a:gridCol>
                <a:gridCol w="1420210">
                  <a:extLst>
                    <a:ext uri="{9D8B030D-6E8A-4147-A177-3AD203B41FA5}">
                      <a16:colId xmlns:a16="http://schemas.microsoft.com/office/drawing/2014/main" xmlns="" val="3731281372"/>
                    </a:ext>
                  </a:extLst>
                </a:gridCol>
              </a:tblGrid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T2B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1435419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33920353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0975841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85,9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10831002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88,1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34486093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87,1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0627573"/>
                  </a:ext>
                </a:extLst>
              </a:tr>
              <a:tr h="2634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89,2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78540409"/>
                  </a:ext>
                </a:extLst>
              </a:tr>
            </a:tbl>
          </a:graphicData>
        </a:graphic>
      </p:graphicFrame>
      <p:sp>
        <p:nvSpPr>
          <p:cNvPr id="8" name="Título 3">
            <a:extLst>
              <a:ext uri="{FF2B5EF4-FFF2-40B4-BE49-F238E27FC236}">
                <a16:creationId xmlns:a16="http://schemas.microsoft.com/office/drawing/2014/main" xmlns="" id="{3CABFD04-0600-4EAF-84E4-FFA5E226E1B8}"/>
              </a:ext>
            </a:extLst>
          </p:cNvPr>
          <p:cNvSpPr txBox="1">
            <a:spLocks/>
          </p:cNvSpPr>
          <p:nvPr/>
        </p:nvSpPr>
        <p:spPr>
          <a:xfrm>
            <a:off x="75639" y="57372"/>
            <a:ext cx="11990230" cy="62636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pt-BR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Avaliação geral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A7602842-B921-48E1-9A55-81B9BEE3E2C0}"/>
              </a:ext>
            </a:extLst>
          </p:cNvPr>
          <p:cNvSpPr txBox="1"/>
          <p:nvPr/>
        </p:nvSpPr>
        <p:spPr>
          <a:xfrm>
            <a:off x="1253" y="641716"/>
            <a:ext cx="11848562" cy="317186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9 - Como você avalia seu plano de saúde?</a:t>
            </a:r>
          </a:p>
        </p:txBody>
      </p:sp>
      <p:grpSp>
        <p:nvGrpSpPr>
          <p:cNvPr id="29" name="Agrupar 28">
            <a:extLst>
              <a:ext uri="{FF2B5EF4-FFF2-40B4-BE49-F238E27FC236}">
                <a16:creationId xmlns:a16="http://schemas.microsoft.com/office/drawing/2014/main" xmlns="" id="{E111D90D-6533-4DBE-BF1E-49EE39D9740D}"/>
              </a:ext>
            </a:extLst>
          </p:cNvPr>
          <p:cNvGrpSpPr/>
          <p:nvPr/>
        </p:nvGrpSpPr>
        <p:grpSpPr>
          <a:xfrm>
            <a:off x="6065254" y="2325877"/>
            <a:ext cx="2585765" cy="1333830"/>
            <a:chOff x="6931104" y="1530143"/>
            <a:chExt cx="1598834" cy="790238"/>
          </a:xfrm>
        </p:grpSpPr>
        <p:pic>
          <p:nvPicPr>
            <p:cNvPr id="30" name="Imagem 29" descr="Perfil Avatares silueta - Vector Gratis">
              <a:extLst>
                <a:ext uri="{FF2B5EF4-FFF2-40B4-BE49-F238E27FC236}">
                  <a16:creationId xmlns:a16="http://schemas.microsoft.com/office/drawing/2014/main" xmlns="" id="{69CDDBE6-11CF-4A27-811A-2F233123E1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81" r="50342" b="56485"/>
            <a:stretch/>
          </p:blipFill>
          <p:spPr>
            <a:xfrm>
              <a:off x="6931104" y="1548855"/>
              <a:ext cx="838199" cy="771526"/>
            </a:xfrm>
            <a:prstGeom prst="rect">
              <a:avLst/>
            </a:prstGeom>
          </p:spPr>
        </p:pic>
        <p:pic>
          <p:nvPicPr>
            <p:cNvPr id="31" name="Imagem 30">
              <a:extLst>
                <a:ext uri="{FF2B5EF4-FFF2-40B4-BE49-F238E27FC236}">
                  <a16:creationId xmlns:a16="http://schemas.microsoft.com/office/drawing/2014/main" xmlns="" id="{979AFED8-637D-43FF-9EA7-926E9D98810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rgbClr val="FF66FF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20000"/>
                      </a14:imgEffect>
                    </a14:imgLayer>
                  </a14:imgProps>
                </a:ext>
              </a:extLst>
            </a:blip>
            <a:srcRect l="49279"/>
            <a:stretch/>
          </p:blipFill>
          <p:spPr>
            <a:xfrm>
              <a:off x="7670910" y="1530143"/>
              <a:ext cx="859028" cy="774259"/>
            </a:xfrm>
            <a:prstGeom prst="rect">
              <a:avLst/>
            </a:prstGeom>
            <a:noFill/>
          </p:spPr>
        </p:pic>
      </p:grpSp>
      <p:graphicFrame>
        <p:nvGraphicFramePr>
          <p:cNvPr id="32" name="Tabela 31">
            <a:extLst>
              <a:ext uri="{FF2B5EF4-FFF2-40B4-BE49-F238E27FC236}">
                <a16:creationId xmlns:a16="http://schemas.microsoft.com/office/drawing/2014/main" xmlns="" id="{59101FCB-A1BC-41BD-980A-FA53FCB1E1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143742"/>
              </p:ext>
            </p:extLst>
          </p:nvPr>
        </p:nvGraphicFramePr>
        <p:xfrm>
          <a:off x="6079811" y="3272592"/>
          <a:ext cx="2641652" cy="616496"/>
        </p:xfrm>
        <a:graphic>
          <a:graphicData uri="http://schemas.openxmlformats.org/drawingml/2006/table">
            <a:tbl>
              <a:tblPr/>
              <a:tblGrid>
                <a:gridCol w="1320826">
                  <a:extLst>
                    <a:ext uri="{9D8B030D-6E8A-4147-A177-3AD203B41FA5}">
                      <a16:colId xmlns:a16="http://schemas.microsoft.com/office/drawing/2014/main" xmlns="" val="2720981386"/>
                    </a:ext>
                  </a:extLst>
                </a:gridCol>
                <a:gridCol w="1320826">
                  <a:extLst>
                    <a:ext uri="{9D8B030D-6E8A-4147-A177-3AD203B41FA5}">
                      <a16:colId xmlns:a16="http://schemas.microsoft.com/office/drawing/2014/main" xmlns="" val="2490589687"/>
                    </a:ext>
                  </a:extLst>
                </a:gridCol>
              </a:tblGrid>
              <a:tr h="35369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0" marR="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71454661"/>
                  </a:ext>
                </a:extLst>
              </a:tr>
              <a:tr h="2628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86,4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86,7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5204796"/>
                  </a:ext>
                </a:extLst>
              </a:tr>
            </a:tbl>
          </a:graphicData>
        </a:graphic>
      </p:graphicFrame>
      <p:sp>
        <p:nvSpPr>
          <p:cNvPr id="40" name="Seta para a Direita 134">
            <a:extLst>
              <a:ext uri="{FF2B5EF4-FFF2-40B4-BE49-F238E27FC236}">
                <a16:creationId xmlns:a16="http://schemas.microsoft.com/office/drawing/2014/main" xmlns="" id="{DECCFCEC-5319-45DC-85D1-DF14F961DBEC}"/>
              </a:ext>
            </a:extLst>
          </p:cNvPr>
          <p:cNvSpPr/>
          <p:nvPr/>
        </p:nvSpPr>
        <p:spPr>
          <a:xfrm>
            <a:off x="1300315" y="1267232"/>
            <a:ext cx="1737764" cy="937664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spc="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PERCEPÇÃO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xmlns="" id="{E291C137-2DBB-4846-9211-C4AA86A69A8A}"/>
              </a:ext>
            </a:extLst>
          </p:cNvPr>
          <p:cNvSpPr/>
          <p:nvPr/>
        </p:nvSpPr>
        <p:spPr>
          <a:xfrm>
            <a:off x="6065254" y="4101275"/>
            <a:ext cx="5873460" cy="2387667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avaliação geral do plano atingiu 86,6% de satisfação, dentro da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Conformidade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Nesta questão também vemos que a soma das opções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Muito ruim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Ruim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fica em apenas 0,8pp.</a:t>
            </a:r>
          </a:p>
          <a:p>
            <a:pPr algn="just"/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Ponto de atenção: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nesta questão também existe um viés de baixa entre as opções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Bom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Muito bom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 diferença é de 40,8pp.</a:t>
            </a:r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Analisando por faixa etária, os respondentes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21 a 30 anos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os menos contentes. Positivamente, usuários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18 a 20 anos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estão 100% satisfeitos, em patamar máximo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Excelência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grpSp>
        <p:nvGrpSpPr>
          <p:cNvPr id="27" name="Agrupar 26">
            <a:extLst>
              <a:ext uri="{FF2B5EF4-FFF2-40B4-BE49-F238E27FC236}">
                <a16:creationId xmlns:a16="http://schemas.microsoft.com/office/drawing/2014/main" xmlns="" id="{327A3C93-D66D-4F94-9073-E21A5A1889A0}"/>
              </a:ext>
            </a:extLst>
          </p:cNvPr>
          <p:cNvGrpSpPr/>
          <p:nvPr/>
        </p:nvGrpSpPr>
        <p:grpSpPr>
          <a:xfrm>
            <a:off x="97970" y="6058767"/>
            <a:ext cx="4024269" cy="637044"/>
            <a:chOff x="157406" y="5740245"/>
            <a:chExt cx="4024269" cy="637044"/>
          </a:xfrm>
        </p:grpSpPr>
        <p:sp>
          <p:nvSpPr>
            <p:cNvPr id="28" name="Retângulo: Cantos Arredondados 27">
              <a:extLst>
                <a:ext uri="{FF2B5EF4-FFF2-40B4-BE49-F238E27FC236}">
                  <a16:creationId xmlns:a16="http://schemas.microsoft.com/office/drawing/2014/main" xmlns="" id="{DA3A9CA1-CC75-4EC9-BC95-4EFA96E591B7}"/>
                </a:ext>
              </a:extLst>
            </p:cNvPr>
            <p:cNvSpPr/>
            <p:nvPr/>
          </p:nvSpPr>
          <p:spPr>
            <a:xfrm>
              <a:off x="180975" y="5740245"/>
              <a:ext cx="3798597" cy="63704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34" name="Retângulo Arredondado 81">
              <a:extLst>
                <a:ext uri="{FF2B5EF4-FFF2-40B4-BE49-F238E27FC236}">
                  <a16:creationId xmlns:a16="http://schemas.microsoft.com/office/drawing/2014/main" xmlns="" id="{B6FF0273-2D71-446F-9740-74B7FCA759CA}"/>
                </a:ext>
              </a:extLst>
            </p:cNvPr>
            <p:cNvSpPr/>
            <p:nvPr/>
          </p:nvSpPr>
          <p:spPr>
            <a:xfrm>
              <a:off x="246685" y="5992517"/>
              <a:ext cx="720000" cy="177903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90 a 100</a:t>
              </a:r>
            </a:p>
          </p:txBody>
        </p:sp>
        <p:sp>
          <p:nvSpPr>
            <p:cNvPr id="36" name="Retângulo Arredondado 82">
              <a:extLst>
                <a:ext uri="{FF2B5EF4-FFF2-40B4-BE49-F238E27FC236}">
                  <a16:creationId xmlns:a16="http://schemas.microsoft.com/office/drawing/2014/main" xmlns="" id="{78D1D0B6-308A-45FC-9143-47416F09D8F1}"/>
                </a:ext>
              </a:extLst>
            </p:cNvPr>
            <p:cNvSpPr/>
            <p:nvPr/>
          </p:nvSpPr>
          <p:spPr>
            <a:xfrm>
              <a:off x="1079602" y="5985083"/>
              <a:ext cx="720000" cy="189413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80 a 89</a:t>
              </a:r>
            </a:p>
          </p:txBody>
        </p:sp>
        <p:sp>
          <p:nvSpPr>
            <p:cNvPr id="39" name="Retângulo Arredondado 84">
              <a:extLst>
                <a:ext uri="{FF2B5EF4-FFF2-40B4-BE49-F238E27FC236}">
                  <a16:creationId xmlns:a16="http://schemas.microsoft.com/office/drawing/2014/main" xmlns="" id="{684A3A0B-9F61-4825-8DC5-91953E142C21}"/>
                </a:ext>
              </a:extLst>
            </p:cNvPr>
            <p:cNvSpPr/>
            <p:nvPr/>
          </p:nvSpPr>
          <p:spPr>
            <a:xfrm>
              <a:off x="2297710" y="5992517"/>
              <a:ext cx="720000" cy="177903"/>
            </a:xfrm>
            <a:prstGeom prst="roundRect">
              <a:avLst/>
            </a:prstGeom>
            <a:solidFill>
              <a:srgbClr val="FF7C80"/>
            </a:solidFill>
            <a:ln>
              <a:solidFill>
                <a:srgbClr val="FF7C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pt-BR" sz="800" b="1" dirty="0"/>
                <a:t>0 a 79</a:t>
              </a:r>
            </a:p>
          </p:txBody>
        </p:sp>
        <p:sp>
          <p:nvSpPr>
            <p:cNvPr id="41" name="CaixaDeTexto 40">
              <a:extLst>
                <a:ext uri="{FF2B5EF4-FFF2-40B4-BE49-F238E27FC236}">
                  <a16:creationId xmlns:a16="http://schemas.microsoft.com/office/drawing/2014/main" xmlns="" id="{F4AF2023-F3B8-4F55-BDD5-A80D9BC06BC8}"/>
                </a:ext>
              </a:extLst>
            </p:cNvPr>
            <p:cNvSpPr txBox="1"/>
            <p:nvPr/>
          </p:nvSpPr>
          <p:spPr>
            <a:xfrm>
              <a:off x="187886" y="5740245"/>
              <a:ext cx="8451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000" b="1" u="sng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% Satisfação</a:t>
              </a:r>
            </a:p>
          </p:txBody>
        </p:sp>
        <p:sp>
          <p:nvSpPr>
            <p:cNvPr id="51" name="CaixaDeTexto 50">
              <a:extLst>
                <a:ext uri="{FF2B5EF4-FFF2-40B4-BE49-F238E27FC236}">
                  <a16:creationId xmlns:a16="http://schemas.microsoft.com/office/drawing/2014/main" xmlns="" id="{77D0ED9C-0DC1-401C-9C8D-66A3987AFECC}"/>
                </a:ext>
              </a:extLst>
            </p:cNvPr>
            <p:cNvSpPr txBox="1"/>
            <p:nvPr/>
          </p:nvSpPr>
          <p:spPr>
            <a:xfrm>
              <a:off x="157406" y="6161845"/>
              <a:ext cx="94288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Excelente / Forças</a:t>
              </a: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xmlns="" id="{F7FE0E35-1F73-4415-8E03-4CD79F36FEED}"/>
                </a:ext>
              </a:extLst>
            </p:cNvPr>
            <p:cNvSpPr txBox="1"/>
            <p:nvPr/>
          </p:nvSpPr>
          <p:spPr>
            <a:xfrm>
              <a:off x="990227" y="6161845"/>
              <a:ext cx="131638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Conforme / Oportunidades</a:t>
              </a:r>
            </a:p>
          </p:txBody>
        </p:sp>
        <p:sp>
          <p:nvSpPr>
            <p:cNvPr id="53" name="CaixaDeTexto 52">
              <a:extLst>
                <a:ext uri="{FF2B5EF4-FFF2-40B4-BE49-F238E27FC236}">
                  <a16:creationId xmlns:a16="http://schemas.microsoft.com/office/drawing/2014/main" xmlns="" id="{89F64DD4-4153-4493-99D5-609C9334CAC2}"/>
                </a:ext>
              </a:extLst>
            </p:cNvPr>
            <p:cNvSpPr txBox="1"/>
            <p:nvPr/>
          </p:nvSpPr>
          <p:spPr>
            <a:xfrm>
              <a:off x="2228633" y="6161845"/>
              <a:ext cx="19530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Não conforme Fraquezas ou Ameaças</a:t>
              </a:r>
            </a:p>
          </p:txBody>
        </p:sp>
      </p:grpSp>
      <p:graphicFrame>
        <p:nvGraphicFramePr>
          <p:cNvPr id="54" name="Tabela 53">
            <a:extLst>
              <a:ext uri="{FF2B5EF4-FFF2-40B4-BE49-F238E27FC236}">
                <a16:creationId xmlns:a16="http://schemas.microsoft.com/office/drawing/2014/main" xmlns="" id="{665D95D5-0448-4920-A64E-B8346D1778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010074"/>
              </p:ext>
            </p:extLst>
          </p:nvPr>
        </p:nvGraphicFramePr>
        <p:xfrm>
          <a:off x="201893" y="5194635"/>
          <a:ext cx="3991165" cy="685800"/>
        </p:xfrm>
        <a:graphic>
          <a:graphicData uri="http://schemas.openxmlformats.org/drawingml/2006/table">
            <a:tbl>
              <a:tblPr/>
              <a:tblGrid>
                <a:gridCol w="3325971">
                  <a:extLst>
                    <a:ext uri="{9D8B030D-6E8A-4147-A177-3AD203B41FA5}">
                      <a16:colId xmlns:a16="http://schemas.microsoft.com/office/drawing/2014/main" xmlns="" val="162966755"/>
                    </a:ext>
                  </a:extLst>
                </a:gridCol>
                <a:gridCol w="665194">
                  <a:extLst>
                    <a:ext uri="{9D8B030D-6E8A-4147-A177-3AD203B41FA5}">
                      <a16:colId xmlns:a16="http://schemas.microsoft.com/office/drawing/2014/main" xmlns="" val="3846138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Base: 388 | Margem de Erro: 4.86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soube responder: 1 (não considerados para cálculo dos indicadores)</a:t>
                      </a:r>
                    </a:p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Nota: Nesta questão a frequência é a mesma do indicador.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0946733"/>
                  </a:ext>
                </a:extLst>
              </a:tr>
            </a:tbl>
          </a:graphicData>
        </a:graphic>
      </p:graphicFrame>
      <p:grpSp>
        <p:nvGrpSpPr>
          <p:cNvPr id="42" name="Agrupar 41">
            <a:extLst>
              <a:ext uri="{FF2B5EF4-FFF2-40B4-BE49-F238E27FC236}">
                <a16:creationId xmlns:a16="http://schemas.microsoft.com/office/drawing/2014/main" xmlns="" id="{CF7B2809-C9A7-46DB-9E21-B84561B2B12E}"/>
              </a:ext>
            </a:extLst>
          </p:cNvPr>
          <p:cNvGrpSpPr/>
          <p:nvPr/>
        </p:nvGrpSpPr>
        <p:grpSpPr>
          <a:xfrm>
            <a:off x="98279" y="1267232"/>
            <a:ext cx="5604701" cy="3705489"/>
            <a:chOff x="0" y="-95363"/>
            <a:chExt cx="4857751" cy="3084430"/>
          </a:xfrm>
        </p:grpSpPr>
        <p:graphicFrame>
          <p:nvGraphicFramePr>
            <p:cNvPr id="43" name="Gráfico 42">
              <a:extLst>
                <a:ext uri="{FF2B5EF4-FFF2-40B4-BE49-F238E27FC236}">
                  <a16:creationId xmlns:a16="http://schemas.microsoft.com/office/drawing/2014/main" xmlns="" id="{00000000-0008-0000-0200-00003F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18772094"/>
                </p:ext>
              </p:extLst>
            </p:nvPr>
          </p:nvGraphicFramePr>
          <p:xfrm>
            <a:off x="0" y="-95363"/>
            <a:ext cx="4857751" cy="308383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44" name="Retângulo 43">
              <a:extLst>
                <a:ext uri="{FF2B5EF4-FFF2-40B4-BE49-F238E27FC236}">
                  <a16:creationId xmlns:a16="http://schemas.microsoft.com/office/drawing/2014/main" xmlns="" id="{00000000-0008-0000-0200-00003E000000}"/>
                </a:ext>
              </a:extLst>
            </p:cNvPr>
            <p:cNvSpPr/>
            <p:nvPr/>
          </p:nvSpPr>
          <p:spPr>
            <a:xfrm>
              <a:off x="2869407" y="321467"/>
              <a:ext cx="1868400" cy="2667600"/>
            </a:xfrm>
            <a:prstGeom prst="rect">
              <a:avLst/>
            </a:prstGeom>
            <a:noFill/>
            <a:ln w="12700" cap="flat" cmpd="sng" algn="ctr">
              <a:solidFill>
                <a:srgbClr val="FFE699"/>
              </a:solidFill>
              <a:prstDash val="lgDash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pt-BR" sz="1100" dirty="0"/>
            </a:p>
          </p:txBody>
        </p:sp>
        <p:sp>
          <p:nvSpPr>
            <p:cNvPr id="45" name="Círculo Q9">
              <a:extLst>
                <a:ext uri="{FF2B5EF4-FFF2-40B4-BE49-F238E27FC236}">
                  <a16:creationId xmlns:a16="http://schemas.microsoft.com/office/drawing/2014/main" xmlns="" id="{00000000-0008-0000-0200-000041000000}"/>
                </a:ext>
              </a:extLst>
            </p:cNvPr>
            <p:cNvSpPr/>
            <p:nvPr/>
          </p:nvSpPr>
          <p:spPr>
            <a:xfrm>
              <a:off x="3480047" y="0"/>
              <a:ext cx="648000" cy="648000"/>
            </a:xfrm>
            <a:prstGeom prst="ellipse">
              <a:avLst/>
            </a:prstGeom>
            <a:solidFill>
              <a:srgbClr val="FFE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fld id="{49CAD0F0-1485-4977-A7C2-82415841571A}" type="TxLink">
                <a:rPr lang="en-US" sz="1400" b="1" i="0" u="none" strike="noStrike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  <a:cs typeface="Calibri"/>
                </a:rPr>
                <a:pPr algn="ctr"/>
                <a:t>86,6</a:t>
              </a:fld>
              <a:endPara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33" name="Retângulo: Cantos Arredondados 32">
            <a:extLst>
              <a:ext uri="{FF2B5EF4-FFF2-40B4-BE49-F238E27FC236}">
                <a16:creationId xmlns:a16="http://schemas.microsoft.com/office/drawing/2014/main" xmlns="" id="{AFBD5665-1CF9-413C-A2F7-EDD6B0A9C020}"/>
              </a:ext>
            </a:extLst>
          </p:cNvPr>
          <p:cNvSpPr/>
          <p:nvPr/>
        </p:nvSpPr>
        <p:spPr>
          <a:xfrm>
            <a:off x="9097860" y="2590897"/>
            <a:ext cx="2834648" cy="236596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5" name="Retângulo: Cantos Arredondados 34">
            <a:extLst>
              <a:ext uri="{FF2B5EF4-FFF2-40B4-BE49-F238E27FC236}">
                <a16:creationId xmlns:a16="http://schemas.microsoft.com/office/drawing/2014/main" xmlns="" id="{5FED26A8-62B1-4E24-99D9-7E4AA5343B5C}"/>
              </a:ext>
            </a:extLst>
          </p:cNvPr>
          <p:cNvSpPr/>
          <p:nvPr/>
        </p:nvSpPr>
        <p:spPr>
          <a:xfrm>
            <a:off x="9100580" y="2325877"/>
            <a:ext cx="2834648" cy="236596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334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3" grpId="0" animBg="1"/>
      <p:bldP spid="3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A7602842-B921-48E1-9A55-81B9BEE3E2C0}"/>
              </a:ext>
            </a:extLst>
          </p:cNvPr>
          <p:cNvSpPr txBox="1"/>
          <p:nvPr/>
        </p:nvSpPr>
        <p:spPr>
          <a:xfrm>
            <a:off x="1254" y="641716"/>
            <a:ext cx="11906438" cy="317186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r>
              <a:rPr lang="pt-BR" sz="1400" b="1" dirty="0">
                <a:solidFill>
                  <a:schemeClr val="bg2">
                    <a:lumMod val="25000"/>
                  </a:schemeClr>
                </a:solidFill>
              </a:rPr>
              <a:t>10 - Você recomendaria o seu plano de saúde para amigos ou familiares?</a:t>
            </a:r>
          </a:p>
        </p:txBody>
      </p:sp>
      <p:graphicFrame>
        <p:nvGraphicFramePr>
          <p:cNvPr id="34" name="Tabela 33">
            <a:extLst>
              <a:ext uri="{FF2B5EF4-FFF2-40B4-BE49-F238E27FC236}">
                <a16:creationId xmlns:a16="http://schemas.microsoft.com/office/drawing/2014/main" xmlns="" id="{14FB2ED9-16FA-46B8-B1C4-F95BFCCE1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178849"/>
              </p:ext>
            </p:extLst>
          </p:nvPr>
        </p:nvGraphicFramePr>
        <p:xfrm>
          <a:off x="5976138" y="1720490"/>
          <a:ext cx="6020455" cy="2900400"/>
        </p:xfrm>
        <a:graphic>
          <a:graphicData uri="http://schemas.openxmlformats.org/drawingml/2006/table">
            <a:tbl>
              <a:tblPr/>
              <a:tblGrid>
                <a:gridCol w="1204091">
                  <a:extLst>
                    <a:ext uri="{9D8B030D-6E8A-4147-A177-3AD203B41FA5}">
                      <a16:colId xmlns:a16="http://schemas.microsoft.com/office/drawing/2014/main" xmlns="" val="4043476719"/>
                    </a:ext>
                  </a:extLst>
                </a:gridCol>
                <a:gridCol w="1204091">
                  <a:extLst>
                    <a:ext uri="{9D8B030D-6E8A-4147-A177-3AD203B41FA5}">
                      <a16:colId xmlns:a16="http://schemas.microsoft.com/office/drawing/2014/main" xmlns="" val="887322865"/>
                    </a:ext>
                  </a:extLst>
                </a:gridCol>
                <a:gridCol w="1204091">
                  <a:extLst>
                    <a:ext uri="{9D8B030D-6E8A-4147-A177-3AD203B41FA5}">
                      <a16:colId xmlns:a16="http://schemas.microsoft.com/office/drawing/2014/main" xmlns="" val="3504795122"/>
                    </a:ext>
                  </a:extLst>
                </a:gridCol>
                <a:gridCol w="1204091">
                  <a:extLst>
                    <a:ext uri="{9D8B030D-6E8A-4147-A177-3AD203B41FA5}">
                      <a16:colId xmlns:a16="http://schemas.microsoft.com/office/drawing/2014/main" xmlns="" val="4252080179"/>
                    </a:ext>
                  </a:extLst>
                </a:gridCol>
                <a:gridCol w="1204091">
                  <a:extLst>
                    <a:ext uri="{9D8B030D-6E8A-4147-A177-3AD203B41FA5}">
                      <a16:colId xmlns:a16="http://schemas.microsoft.com/office/drawing/2014/main" xmlns="" val="243179624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GÊNERO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</a:t>
                      </a:r>
                      <a:b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Recomendaria </a:t>
                      </a:r>
                      <a:b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com ressalva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Definitivamente</a:t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132023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75,8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00399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77,4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644362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877057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</a:t>
                      </a:r>
                      <a:b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Recomendaria </a:t>
                      </a:r>
                      <a:b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com ressalva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Definitivamente</a:t>
                      </a:r>
                      <a:b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473572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808538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60,9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112976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70,5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38407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71,2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550393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75,8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935338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87,1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4565186"/>
                  </a:ext>
                </a:extLst>
              </a:tr>
            </a:tbl>
          </a:graphicData>
        </a:graphic>
      </p:graphicFrame>
      <p:sp>
        <p:nvSpPr>
          <p:cNvPr id="23" name="Retângulo 22">
            <a:extLst>
              <a:ext uri="{FF2B5EF4-FFF2-40B4-BE49-F238E27FC236}">
                <a16:creationId xmlns:a16="http://schemas.microsoft.com/office/drawing/2014/main" xmlns="" id="{719975D9-3048-4D02-B2B5-F6C649634F6F}"/>
              </a:ext>
            </a:extLst>
          </p:cNvPr>
          <p:cNvSpPr/>
          <p:nvPr/>
        </p:nvSpPr>
        <p:spPr>
          <a:xfrm>
            <a:off x="195403" y="5516488"/>
            <a:ext cx="11794703" cy="1166437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82,4% dos entrevistados recomendariam o plano (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Definitivamente Recomendaria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Recomendaria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em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Conformidade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Apesar disso, há um alto viés entre as opções positivas, indicando probabilidade de migração para  lado negativo, ainda mais quando a soma das opções negativas também supera 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Definitivamente recomendaria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 faixa etária, quem mais escolhe entre as opções negativas são os respondentes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21 a 30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Positivamente, destacam-se os beneficiários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18 a 20 anos.</a:t>
            </a:r>
            <a:endParaRPr lang="pt-BR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xmlns="" id="{903500F9-7527-46BA-8427-DEFFA5CC9714}"/>
              </a:ext>
            </a:extLst>
          </p:cNvPr>
          <p:cNvSpPr/>
          <p:nvPr/>
        </p:nvSpPr>
        <p:spPr>
          <a:xfrm>
            <a:off x="8389944" y="3576367"/>
            <a:ext cx="1184785" cy="203791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9" name="Título 3">
            <a:extLst>
              <a:ext uri="{FF2B5EF4-FFF2-40B4-BE49-F238E27FC236}">
                <a16:creationId xmlns:a16="http://schemas.microsoft.com/office/drawing/2014/main" xmlns="" id="{28DC2828-F64D-4768-B8FF-F078226CFB92}"/>
              </a:ext>
            </a:extLst>
          </p:cNvPr>
          <p:cNvSpPr txBox="1">
            <a:spLocks/>
          </p:cNvSpPr>
          <p:nvPr/>
        </p:nvSpPr>
        <p:spPr>
          <a:xfrm>
            <a:off x="75639" y="57372"/>
            <a:ext cx="11990230" cy="62636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pt-BR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Avaliação geral</a:t>
            </a:r>
          </a:p>
        </p:txBody>
      </p:sp>
      <p:sp>
        <p:nvSpPr>
          <p:cNvPr id="42" name="Retângulo: Cantos Arredondados 41">
            <a:extLst>
              <a:ext uri="{FF2B5EF4-FFF2-40B4-BE49-F238E27FC236}">
                <a16:creationId xmlns:a16="http://schemas.microsoft.com/office/drawing/2014/main" xmlns="" id="{A3FC652D-11BC-4028-A358-37BFE7A67508}"/>
              </a:ext>
            </a:extLst>
          </p:cNvPr>
          <p:cNvSpPr/>
          <p:nvPr/>
        </p:nvSpPr>
        <p:spPr>
          <a:xfrm>
            <a:off x="9601586" y="3364869"/>
            <a:ext cx="1176482" cy="211498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aphicFrame>
        <p:nvGraphicFramePr>
          <p:cNvPr id="21" name="Tabela 20">
            <a:extLst>
              <a:ext uri="{FF2B5EF4-FFF2-40B4-BE49-F238E27FC236}">
                <a16:creationId xmlns:a16="http://schemas.microsoft.com/office/drawing/2014/main" xmlns="" id="{A7A851E7-EF88-4C1A-AD03-9E2FB41A0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908115"/>
              </p:ext>
            </p:extLst>
          </p:nvPr>
        </p:nvGraphicFramePr>
        <p:xfrm>
          <a:off x="201893" y="4862779"/>
          <a:ext cx="3877157" cy="685800"/>
        </p:xfrm>
        <a:graphic>
          <a:graphicData uri="http://schemas.openxmlformats.org/drawingml/2006/table">
            <a:tbl>
              <a:tblPr/>
              <a:tblGrid>
                <a:gridCol w="3230964">
                  <a:extLst>
                    <a:ext uri="{9D8B030D-6E8A-4147-A177-3AD203B41FA5}">
                      <a16:colId xmlns:a16="http://schemas.microsoft.com/office/drawing/2014/main" xmlns="" val="162966755"/>
                    </a:ext>
                  </a:extLst>
                </a:gridCol>
                <a:gridCol w="646193">
                  <a:extLst>
                    <a:ext uri="{9D8B030D-6E8A-4147-A177-3AD203B41FA5}">
                      <a16:colId xmlns:a16="http://schemas.microsoft.com/office/drawing/2014/main" xmlns="" val="3846138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Base: 388 | Margem de Erro: 4.86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soube responder: 1 (não considerados para cálculo dos indicadores)</a:t>
                      </a:r>
                    </a:p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Nota: Nesta questão a frequência é a mesma do indicador.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0946733"/>
                  </a:ext>
                </a:extLst>
              </a:tr>
            </a:tbl>
          </a:graphicData>
        </a:graphic>
      </p:graphicFrame>
      <p:grpSp>
        <p:nvGrpSpPr>
          <p:cNvPr id="22" name="Agrupar 21">
            <a:extLst>
              <a:ext uri="{FF2B5EF4-FFF2-40B4-BE49-F238E27FC236}">
                <a16:creationId xmlns:a16="http://schemas.microsoft.com/office/drawing/2014/main" xmlns="" id="{EA145417-5B03-46ED-8D80-F14C74305A4F}"/>
              </a:ext>
            </a:extLst>
          </p:cNvPr>
          <p:cNvGrpSpPr/>
          <p:nvPr/>
        </p:nvGrpSpPr>
        <p:grpSpPr>
          <a:xfrm>
            <a:off x="75639" y="1383965"/>
            <a:ext cx="6157736" cy="3385838"/>
            <a:chOff x="0" y="0"/>
            <a:chExt cx="4857751" cy="3226586"/>
          </a:xfrm>
        </p:grpSpPr>
        <p:graphicFrame>
          <p:nvGraphicFramePr>
            <p:cNvPr id="24" name="Gráfico 23">
              <a:extLst>
                <a:ext uri="{FF2B5EF4-FFF2-40B4-BE49-F238E27FC236}">
                  <a16:creationId xmlns:a16="http://schemas.microsoft.com/office/drawing/2014/main" xmlns="" id="{00000000-0008-0000-0200-00004400000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318881398"/>
                </p:ext>
              </p:extLst>
            </p:nvPr>
          </p:nvGraphicFramePr>
          <p:xfrm>
            <a:off x="0" y="559583"/>
            <a:ext cx="4857751" cy="266700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5" name="Retângulo Arredondado 73">
              <a:extLst>
                <a:ext uri="{FF2B5EF4-FFF2-40B4-BE49-F238E27FC236}">
                  <a16:creationId xmlns:a16="http://schemas.microsoft.com/office/drawing/2014/main" xmlns="" id="{00000000-0008-0000-0200-00004A000000}"/>
                </a:ext>
              </a:extLst>
            </p:cNvPr>
            <p:cNvSpPr/>
            <p:nvPr/>
          </p:nvSpPr>
          <p:spPr>
            <a:xfrm>
              <a:off x="3158235" y="0"/>
              <a:ext cx="828000" cy="648000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fld id="{CACD3F5C-25F0-4605-BC0E-56F63F3D7897}" type="TxLink">
                <a:rPr lang="en-US" sz="1200" b="1" i="0" u="none" strike="noStrike">
                  <a:solidFill>
                    <a:schemeClr val="bg1"/>
                  </a:solidFill>
                  <a:latin typeface="Calibri"/>
                  <a:cs typeface="Calibri"/>
                </a:rPr>
                <a:pPr algn="ctr"/>
                <a:t>Positivo 82,4</a:t>
              </a:fld>
              <a:endParaRPr lang="pt-BR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Retângulo Arredondado 71">
              <a:extLst>
                <a:ext uri="{FF2B5EF4-FFF2-40B4-BE49-F238E27FC236}">
                  <a16:creationId xmlns:a16="http://schemas.microsoft.com/office/drawing/2014/main" xmlns="" id="{00000000-0008-0000-0200-000048000000}"/>
                </a:ext>
              </a:extLst>
            </p:cNvPr>
            <p:cNvSpPr/>
            <p:nvPr/>
          </p:nvSpPr>
          <p:spPr>
            <a:xfrm>
              <a:off x="876275" y="0"/>
              <a:ext cx="828000" cy="6480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fld id="{7DC4EEE8-2155-43A8-A642-514A7D188E2E}" type="TxLink">
                <a:rPr lang="en-US" sz="1200" b="1" i="0" u="none" strike="noStrike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  <a:cs typeface="Calibri"/>
                </a:rPr>
                <a:pPr algn="ctr"/>
                <a:t>Negativo 17,5</a:t>
              </a:fld>
              <a:endPara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27" name="Conector reto 26">
              <a:extLst>
                <a:ext uri="{FF2B5EF4-FFF2-40B4-BE49-F238E27FC236}">
                  <a16:creationId xmlns:a16="http://schemas.microsoft.com/office/drawing/2014/main" xmlns="" id="{F2A6F88F-71AA-48BB-A103-F599EB120A5A}"/>
                </a:ext>
              </a:extLst>
            </p:cNvPr>
            <p:cNvCxnSpPr>
              <a:cxnSpLocks/>
            </p:cNvCxnSpPr>
            <p:nvPr/>
          </p:nvCxnSpPr>
          <p:spPr>
            <a:xfrm>
              <a:off x="2430675" y="67055"/>
              <a:ext cx="0" cy="3093733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58783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6" grpId="0" animBg="1"/>
      <p:bldP spid="4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3">
            <a:extLst>
              <a:ext uri="{FF2B5EF4-FFF2-40B4-BE49-F238E27FC236}">
                <a16:creationId xmlns:a16="http://schemas.microsoft.com/office/drawing/2014/main" xmlns="" id="{3CABFD04-0600-4EAF-84E4-FFA5E226E1B8}"/>
              </a:ext>
            </a:extLst>
          </p:cNvPr>
          <p:cNvSpPr txBox="1">
            <a:spLocks/>
          </p:cNvSpPr>
          <p:nvPr/>
        </p:nvSpPr>
        <p:spPr>
          <a:xfrm>
            <a:off x="75639" y="57372"/>
            <a:ext cx="11990230" cy="62636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pt-BR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Conclusões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A7602842-B921-48E1-9A55-81B9BEE3E2C0}"/>
              </a:ext>
            </a:extLst>
          </p:cNvPr>
          <p:cNvSpPr txBox="1"/>
          <p:nvPr/>
        </p:nvSpPr>
        <p:spPr>
          <a:xfrm>
            <a:off x="225266" y="1563215"/>
            <a:ext cx="11690976" cy="4010504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marL="285750" indent="-285750" algn="just">
              <a:spcAft>
                <a:spcPts val="600"/>
              </a:spcAft>
              <a:buClr>
                <a:srgbClr val="0A9185"/>
              </a:buClr>
              <a:buFont typeface="Wingdings" panose="05000000000000000000" pitchFamily="2" charset="2"/>
              <a:buChar char="v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maneira geral, o desempenho da Unimed Alto Jacuí no que se refere aos aspectos que investigam a satisfação (questões com 5 gradientes de escolha), ficou dentro da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Conformidade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(com mais de 80% de satisfação).</a:t>
            </a:r>
          </a:p>
          <a:p>
            <a:pPr marL="285750" indent="-285750" algn="just">
              <a:spcAft>
                <a:spcPts val="600"/>
              </a:spcAft>
              <a:buClr>
                <a:srgbClr val="0A9185"/>
              </a:buClr>
              <a:buFont typeface="Wingdings" panose="05000000000000000000" pitchFamily="2" charset="2"/>
              <a:buChar char="v"/>
            </a:pP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Aft>
                <a:spcPts val="600"/>
              </a:spcAft>
              <a:buClr>
                <a:srgbClr val="0A9185"/>
              </a:buClr>
              <a:buFont typeface="Wingdings" panose="05000000000000000000" pitchFamily="2" charset="2"/>
              <a:buChar char="v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questão 4, que avalia toda a atenção em saúde recebida teve o maior percentual: 93,6%. Já a pergunta 5, que avalia a facilidade de acesso à lista de prestadores,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teve o menor desempenho: 75,7%, ou seja, 24,3% dos entrevistados tiveram dificuldade no acesso nos últimos 12 meses. Neste sentido, é importante conhecer as expectativas dos beneficiários a fim de aprimorá-las.</a:t>
            </a:r>
          </a:p>
          <a:p>
            <a:pPr marL="285750" indent="-285750" algn="just">
              <a:spcAft>
                <a:spcPts val="600"/>
              </a:spcAft>
              <a:buClr>
                <a:srgbClr val="0A9185"/>
              </a:buClr>
              <a:buFont typeface="Wingdings" panose="05000000000000000000" pitchFamily="2" charset="2"/>
              <a:buChar char="v"/>
            </a:pP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Aft>
                <a:spcPts val="600"/>
              </a:spcAft>
              <a:buClr>
                <a:srgbClr val="0A9185"/>
              </a:buClr>
              <a:buFont typeface="Wingdings" panose="05000000000000000000" pitchFamily="2" charset="2"/>
              <a:buChar char="v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Ponto de atenção em relação ao viés de baixa: todas as questões relativas à satisfação se configuraram desta maneira, isto é, o percentual de respostas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Muito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bom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está menor se comparado ao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Bom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285750" indent="-285750" algn="just">
              <a:spcAft>
                <a:spcPts val="600"/>
              </a:spcAft>
              <a:buClr>
                <a:srgbClr val="0A9185"/>
              </a:buClr>
              <a:buFont typeface="Wingdings" panose="05000000000000000000" pitchFamily="2" charset="2"/>
              <a:buChar char="v"/>
            </a:pPr>
            <a:endParaRPr lang="pt-B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 algn="just">
              <a:spcAft>
                <a:spcPts val="600"/>
              </a:spcAft>
              <a:buClr>
                <a:srgbClr val="0A9185"/>
              </a:buClr>
              <a:buFont typeface="Wingdings" panose="05000000000000000000" pitchFamily="2" charset="2"/>
              <a:buChar char="v"/>
            </a:pP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 fim, a questão 9 (que avalia o plano)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atingiu 86,6% de satisfação</a:t>
            </a:r>
            <a:r>
              <a:rPr lang="pt-BR" sz="1600" dirty="0"/>
              <a:t>. </a:t>
            </a:r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Analisando a taxa de recomendação (82,4%), por exemplo, nota-se que ela acompanha a satisfação geral, a diferença entre elas é de, aproximadamente, 4,2pp, dentro da margem de erro. Logo, faz-se necessário realizar ações que melhorem os atributos analisados para, inclusive, aumentar o nível de recomendação que eles fazem do plano de saúde.</a:t>
            </a:r>
          </a:p>
        </p:txBody>
      </p:sp>
    </p:spTree>
    <p:extLst>
      <p:ext uri="{BB962C8B-B14F-4D97-AF65-F5344CB8AC3E}">
        <p14:creationId xmlns:p14="http://schemas.microsoft.com/office/powerpoint/2010/main" val="372098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D9312F92-2F01-450C-ADFB-08BDAEE97D7F}"/>
              </a:ext>
            </a:extLst>
          </p:cNvPr>
          <p:cNvSpPr/>
          <p:nvPr/>
        </p:nvSpPr>
        <p:spPr>
          <a:xfrm>
            <a:off x="0" y="283335"/>
            <a:ext cx="7843234" cy="90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xmlns="" id="{2D07E72D-2AB4-41DB-8E6B-019F5DE8CC1C}"/>
              </a:ext>
            </a:extLst>
          </p:cNvPr>
          <p:cNvSpPr/>
          <p:nvPr/>
        </p:nvSpPr>
        <p:spPr>
          <a:xfrm>
            <a:off x="10071279" y="8585"/>
            <a:ext cx="2107841" cy="90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xmlns="" id="{05FCE07F-4067-49E7-B90D-8F8C9B087FF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xmlns="" id="{47E0A6EB-51B4-45DB-84B5-87187F85C424}"/>
              </a:ext>
            </a:extLst>
          </p:cNvPr>
          <p:cNvSpPr/>
          <p:nvPr/>
        </p:nvSpPr>
        <p:spPr>
          <a:xfrm>
            <a:off x="386366" y="399244"/>
            <a:ext cx="11419268" cy="5020654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0" cap="rnd">
            <a:solidFill>
              <a:schemeClr val="bg1">
                <a:lumMod val="9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xmlns="" id="{EEB4FA7F-69CC-42EA-B314-A8ADA35B473E}"/>
              </a:ext>
            </a:extLst>
          </p:cNvPr>
          <p:cNvSpPr/>
          <p:nvPr/>
        </p:nvSpPr>
        <p:spPr>
          <a:xfrm>
            <a:off x="0" y="2696931"/>
            <a:ext cx="121919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Obrigado!</a:t>
            </a:r>
            <a:endParaRPr lang="pt-B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7" name="Picture 3">
            <a:extLst>
              <a:ext uri="{FF2B5EF4-FFF2-40B4-BE49-F238E27FC236}">
                <a16:creationId xmlns:a16="http://schemas.microsoft.com/office/drawing/2014/main" xmlns="" id="{3FBB7E22-43B5-40A7-BD0E-E45FC3D6A5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286" y="6035938"/>
            <a:ext cx="2700141" cy="40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E95C9A05-D795-4AE7-BF81-9B330A6E9F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1617" y="5827359"/>
            <a:ext cx="1726472" cy="817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568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>
            <a:extLst>
              <a:ext uri="{FF2B5EF4-FFF2-40B4-BE49-F238E27FC236}">
                <a16:creationId xmlns:a16="http://schemas.microsoft.com/office/drawing/2014/main" xmlns="" id="{C5E9481E-58E0-4018-A8D8-73CB62C4368B}"/>
              </a:ext>
            </a:extLst>
          </p:cNvPr>
          <p:cNvSpPr/>
          <p:nvPr/>
        </p:nvSpPr>
        <p:spPr>
          <a:xfrm>
            <a:off x="384321" y="885094"/>
            <a:ext cx="6718844" cy="21496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xmlns="" id="{B8A3A76E-BD65-44DB-A0F3-B4420CBE2CB1}"/>
              </a:ext>
            </a:extLst>
          </p:cNvPr>
          <p:cNvSpPr/>
          <p:nvPr/>
        </p:nvSpPr>
        <p:spPr>
          <a:xfrm>
            <a:off x="371063" y="1309563"/>
            <a:ext cx="2466736" cy="141577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6600" b="1" dirty="0">
                <a:solidFill>
                  <a:schemeClr val="tx1">
                    <a:lumMod val="75000"/>
                    <a:lumOff val="25000"/>
                  </a:schemeClr>
                </a:solidFill>
                <a:cs typeface="Khmer UI" panose="020B0502040204020203" pitchFamily="34" charset="0"/>
              </a:rPr>
              <a:t>389</a:t>
            </a:r>
            <a:endParaRPr lang="pt-BR" sz="6000" b="1" dirty="0">
              <a:solidFill>
                <a:schemeClr val="tx1">
                  <a:lumMod val="75000"/>
                  <a:lumOff val="25000"/>
                </a:schemeClr>
              </a:solidFill>
              <a:cs typeface="Khmer UI" panose="020B0502040204020203" pitchFamily="34" charset="0"/>
            </a:endParaRPr>
          </a:p>
          <a:p>
            <a:pPr algn="ctr"/>
            <a:r>
              <a:rPr lang="pt-BR" sz="2000" spc="300" dirty="0">
                <a:solidFill>
                  <a:schemeClr val="tx1">
                    <a:lumMod val="75000"/>
                    <a:lumOff val="25000"/>
                  </a:schemeClr>
                </a:solidFill>
                <a:cs typeface="Khmer UI" panose="020B0502040204020203" pitchFamily="34" charset="0"/>
              </a:rPr>
              <a:t>ENTREVISTADOS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xmlns="" id="{E4B78CA4-EC51-4FA7-AC25-6A50530FDC1D}"/>
              </a:ext>
            </a:extLst>
          </p:cNvPr>
          <p:cNvSpPr/>
          <p:nvPr/>
        </p:nvSpPr>
        <p:spPr>
          <a:xfrm>
            <a:off x="4435557" y="2188670"/>
            <a:ext cx="24013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MARGEM DE ERRO: </a:t>
            </a:r>
          </a:p>
          <a:p>
            <a:pPr algn="ctr"/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4.86</a:t>
            </a:r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xmlns="" id="{CEAB4236-976F-4D6F-9B80-E1EA652A28CF}"/>
              </a:ext>
            </a:extLst>
          </p:cNvPr>
          <p:cNvSpPr/>
          <p:nvPr/>
        </p:nvSpPr>
        <p:spPr>
          <a:xfrm>
            <a:off x="4594580" y="1276979"/>
            <a:ext cx="21053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NÍVEL DE CONFIANÇA: </a:t>
            </a:r>
            <a:r>
              <a:rPr lang="pt-B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95%</a:t>
            </a:r>
            <a:endParaRPr lang="pt-B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9" name="Conector: Angulado 10">
            <a:extLst>
              <a:ext uri="{FF2B5EF4-FFF2-40B4-BE49-F238E27FC236}">
                <a16:creationId xmlns:a16="http://schemas.microsoft.com/office/drawing/2014/main" xmlns="" id="{3AB5B759-C332-4674-ABEB-A4B12F9DB653}"/>
              </a:ext>
            </a:extLst>
          </p:cNvPr>
          <p:cNvCxnSpPr>
            <a:cxnSpLocks/>
          </p:cNvCxnSpPr>
          <p:nvPr/>
        </p:nvCxnSpPr>
        <p:spPr>
          <a:xfrm flipV="1">
            <a:off x="2699656" y="1424226"/>
            <a:ext cx="1684370" cy="292388"/>
          </a:xfrm>
          <a:prstGeom prst="bentConnector3">
            <a:avLst/>
          </a:prstGeom>
          <a:ln w="28575">
            <a:solidFill>
              <a:schemeClr val="bg1">
                <a:lumMod val="7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: Angulado 20">
            <a:extLst>
              <a:ext uri="{FF2B5EF4-FFF2-40B4-BE49-F238E27FC236}">
                <a16:creationId xmlns:a16="http://schemas.microsoft.com/office/drawing/2014/main" xmlns="" id="{BCA12CD1-1B0F-4B07-86BD-CE8ADCEAD2D3}"/>
              </a:ext>
            </a:extLst>
          </p:cNvPr>
          <p:cNvCxnSpPr>
            <a:cxnSpLocks/>
          </p:cNvCxnSpPr>
          <p:nvPr/>
        </p:nvCxnSpPr>
        <p:spPr>
          <a:xfrm>
            <a:off x="2699656" y="2072558"/>
            <a:ext cx="1684370" cy="292388"/>
          </a:xfrm>
          <a:prstGeom prst="bentConnector3">
            <a:avLst>
              <a:gd name="adj1" fmla="val 50000"/>
            </a:avLst>
          </a:prstGeom>
          <a:ln w="28575">
            <a:solidFill>
              <a:schemeClr val="bg1">
                <a:lumMod val="7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2">
            <a:extLst>
              <a:ext uri="{FF2B5EF4-FFF2-40B4-BE49-F238E27FC236}">
                <a16:creationId xmlns:a16="http://schemas.microsoft.com/office/drawing/2014/main" xmlns="" id="{EFC267EB-5B5E-4801-B41C-0FFD565D0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897" y="3176510"/>
            <a:ext cx="11464622" cy="2877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5570" tIns="37784" rIns="75570" bIns="37784">
            <a:spAutoFit/>
          </a:bodyPr>
          <a:lstStyle/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População total: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10.304 beneficiários possuidores do plano Unimed Alto Jacuí.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População alvo (elegível à pesquisa), com 18 anos ou mais: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8.582.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Período de Campo: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Março e Abril de 2020.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Taxa de resposta: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44%. Falamos com 892 pessoas para alcançar o volume amostral estabelecido.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Classificação:</a:t>
            </a:r>
          </a:p>
          <a:p>
            <a:pPr lvl="1"/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1 - Questionário concluído: 389.</a:t>
            </a:r>
          </a:p>
          <a:p>
            <a:pPr lvl="1"/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2 - O beneficiário não aceitou participar da pesquisa: 67 (8%).</a:t>
            </a:r>
          </a:p>
          <a:p>
            <a:pPr lvl="1"/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3 - O beneficiário é incapacitado por limitações de saúde de responder a pesquisa: 52 (6%).</a:t>
            </a:r>
          </a:p>
          <a:p>
            <a:pPr lvl="1"/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4 - Não foi possível localizar o beneficiário: 384 (43%).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Forma de coleta dos dados: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Pesquisa telefônica (CATI).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Seguidos os códigos de ética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ASQ, ICC/ESOMAR </a:t>
            </a: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e a norma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ABNT NBR ISO 20.252.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Responsável técnico: 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Adriana Aparecida Marçal, inscrita no Conselho Regional de Estatística da 3ª Região, sob o número 10524.  </a:t>
            </a:r>
          </a:p>
          <a:p>
            <a:pPr marL="283375" indent="-283375" algn="just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v"/>
            </a:pPr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Instituto responsável pela coleta de dados: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 Instituto Ibero-Brasileiro de Relacionamento com o Cliente.</a:t>
            </a:r>
          </a:p>
        </p:txBody>
      </p:sp>
      <p:sp>
        <p:nvSpPr>
          <p:cNvPr id="11" name="Título 3">
            <a:extLst>
              <a:ext uri="{FF2B5EF4-FFF2-40B4-BE49-F238E27FC236}">
                <a16:creationId xmlns:a16="http://schemas.microsoft.com/office/drawing/2014/main" xmlns="" id="{487608E8-0102-40D4-985E-62F0F17E6D7A}"/>
              </a:ext>
            </a:extLst>
          </p:cNvPr>
          <p:cNvSpPr txBox="1">
            <a:spLocks/>
          </p:cNvSpPr>
          <p:nvPr/>
        </p:nvSpPr>
        <p:spPr>
          <a:xfrm>
            <a:off x="72572" y="57372"/>
            <a:ext cx="11978783" cy="626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Dados técnicos</a:t>
            </a:r>
          </a:p>
        </p:txBody>
      </p:sp>
      <p:sp>
        <p:nvSpPr>
          <p:cNvPr id="12" name="Text Box 2">
            <a:extLst>
              <a:ext uri="{FF2B5EF4-FFF2-40B4-BE49-F238E27FC236}">
                <a16:creationId xmlns:a16="http://schemas.microsoft.com/office/drawing/2014/main" xmlns="" id="{5CC68494-191C-4D02-AD03-8334B6091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6424" y="2410877"/>
            <a:ext cx="4899566" cy="630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5570" tIns="37784" rIns="75570" bIns="37784">
            <a:spAutoFit/>
          </a:bodyPr>
          <a:lstStyle/>
          <a:p>
            <a:pPr algn="just">
              <a:buClr>
                <a:srgbClr val="C00000"/>
              </a:buClr>
            </a:pP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Erros não amostrais: 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 Light" panose="020F0302020204030204" pitchFamily="34" charset="0"/>
              </a:rPr>
              <a:t>Ao proceder a aplicação da pesquisa de satisfação de beneficiários, não foram observados erros não amostrais, que ensejassem a adoção de medidas de adequação.</a:t>
            </a:r>
          </a:p>
        </p:txBody>
      </p:sp>
    </p:spTree>
    <p:extLst>
      <p:ext uri="{BB962C8B-B14F-4D97-AF65-F5344CB8AC3E}">
        <p14:creationId xmlns:p14="http://schemas.microsoft.com/office/powerpoint/2010/main" val="3778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6" grpId="0"/>
      <p:bldP spid="15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xmlns="" id="{BEEB289B-15D7-48AD-B081-6A58F7A8A6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356755"/>
              </p:ext>
            </p:extLst>
          </p:nvPr>
        </p:nvGraphicFramePr>
        <p:xfrm>
          <a:off x="384271" y="1690737"/>
          <a:ext cx="7920000" cy="3960000"/>
        </p:xfrm>
        <a:graphic>
          <a:graphicData uri="http://schemas.openxmlformats.org/drawingml/2006/table">
            <a:tbl>
              <a:tblPr/>
              <a:tblGrid>
                <a:gridCol w="1800000">
                  <a:extLst>
                    <a:ext uri="{9D8B030D-6E8A-4147-A177-3AD203B41FA5}">
                      <a16:colId xmlns:a16="http://schemas.microsoft.com/office/drawing/2014/main" xmlns="" val="70855966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xmlns="" val="2479003568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29654688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2858869224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Questão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Base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Margem de Erro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1881372"/>
                  </a:ext>
                </a:extLst>
              </a:tr>
              <a:tr h="360000">
                <a:tc rowSpan="5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Bloco A: </a:t>
                      </a:r>
                    </a:p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Atenção à Saúde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1 - Cuidados de saúde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5.06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1589148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2 - Atenção imediata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5.87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326021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3 - Comunicação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385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4.88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1835570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4 - Atenção à saúde recebida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4.96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9306459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5 - Lista de médicos (acesso aos prestadores)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5.17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8344492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Bloco B: </a:t>
                      </a:r>
                    </a:p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Canais de Atendimento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6 - Atendimento multicanal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5.27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1401038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7 - Resolutividade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7.78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8792988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8 - Documentos e formulários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5.46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49674"/>
                  </a:ext>
                </a:extLst>
              </a:tr>
              <a:tr h="3600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Bloco C: </a:t>
                      </a:r>
                    </a:p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Satisfação 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9 - Avaliação 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388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4.86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667606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10 - Recomendação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388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4.86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5711154"/>
                  </a:ext>
                </a:extLst>
              </a:tr>
            </a:tbl>
          </a:graphicData>
        </a:graphic>
      </p:graphicFrame>
      <p:grpSp>
        <p:nvGrpSpPr>
          <p:cNvPr id="6" name="Group 106">
            <a:extLst>
              <a:ext uri="{FF2B5EF4-FFF2-40B4-BE49-F238E27FC236}">
                <a16:creationId xmlns:a16="http://schemas.microsoft.com/office/drawing/2014/main" xmlns="" id="{F134C997-60A2-4029-9373-F8AF245F10DE}"/>
              </a:ext>
            </a:extLst>
          </p:cNvPr>
          <p:cNvGrpSpPr>
            <a:grpSpLocks noChangeAspect="1"/>
          </p:cNvGrpSpPr>
          <p:nvPr/>
        </p:nvGrpSpPr>
        <p:grpSpPr>
          <a:xfrm rot="16200000">
            <a:off x="8829448" y="2170052"/>
            <a:ext cx="2955193" cy="3001369"/>
            <a:chOff x="1784350" y="4652963"/>
            <a:chExt cx="812800" cy="825500"/>
          </a:xfrm>
          <a:solidFill>
            <a:schemeClr val="bg1">
              <a:lumMod val="95000"/>
            </a:schemeClr>
          </a:solidFill>
        </p:grpSpPr>
        <p:sp>
          <p:nvSpPr>
            <p:cNvPr id="7" name="Freeform 26">
              <a:extLst>
                <a:ext uri="{FF2B5EF4-FFF2-40B4-BE49-F238E27FC236}">
                  <a16:creationId xmlns:a16="http://schemas.microsoft.com/office/drawing/2014/main" xmlns="" id="{9A8ED0B1-7F76-43E4-A4D7-74DD6254C2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2800" y="4652963"/>
              <a:ext cx="514350" cy="539750"/>
            </a:xfrm>
            <a:custGeom>
              <a:avLst/>
              <a:gdLst/>
              <a:ahLst/>
              <a:cxnLst>
                <a:cxn ang="0">
                  <a:pos x="164" y="0"/>
                </a:cxn>
                <a:cxn ang="0">
                  <a:pos x="132" y="2"/>
                </a:cxn>
                <a:cxn ang="0">
                  <a:pos x="102" y="12"/>
                </a:cxn>
                <a:cxn ang="0">
                  <a:pos x="74" y="26"/>
                </a:cxn>
                <a:cxn ang="0">
                  <a:pos x="50" y="46"/>
                </a:cxn>
                <a:cxn ang="0">
                  <a:pos x="32" y="70"/>
                </a:cxn>
                <a:cxn ang="0">
                  <a:pos x="16" y="96"/>
                </a:cxn>
                <a:cxn ang="0">
                  <a:pos x="8" y="126"/>
                </a:cxn>
                <a:cxn ang="0">
                  <a:pos x="4" y="158"/>
                </a:cxn>
                <a:cxn ang="0">
                  <a:pos x="4" y="174"/>
                </a:cxn>
                <a:cxn ang="0">
                  <a:pos x="10" y="202"/>
                </a:cxn>
                <a:cxn ang="0">
                  <a:pos x="20" y="228"/>
                </a:cxn>
                <a:cxn ang="0">
                  <a:pos x="42" y="262"/>
                </a:cxn>
                <a:cxn ang="0">
                  <a:pos x="36" y="340"/>
                </a:cxn>
                <a:cxn ang="0">
                  <a:pos x="82" y="294"/>
                </a:cxn>
                <a:cxn ang="0">
                  <a:pos x="120" y="312"/>
                </a:cxn>
                <a:cxn ang="0">
                  <a:pos x="164" y="318"/>
                </a:cxn>
                <a:cxn ang="0">
                  <a:pos x="180" y="318"/>
                </a:cxn>
                <a:cxn ang="0">
                  <a:pos x="212" y="310"/>
                </a:cxn>
                <a:cxn ang="0">
                  <a:pos x="240" y="298"/>
                </a:cxn>
                <a:cxn ang="0">
                  <a:pos x="266" y="282"/>
                </a:cxn>
                <a:cxn ang="0">
                  <a:pos x="288" y="260"/>
                </a:cxn>
                <a:cxn ang="0">
                  <a:pos x="304" y="234"/>
                </a:cxn>
                <a:cxn ang="0">
                  <a:pos x="316" y="206"/>
                </a:cxn>
                <a:cxn ang="0">
                  <a:pos x="322" y="174"/>
                </a:cxn>
                <a:cxn ang="0">
                  <a:pos x="324" y="158"/>
                </a:cxn>
                <a:cxn ang="0">
                  <a:pos x="320" y="126"/>
                </a:cxn>
                <a:cxn ang="0">
                  <a:pos x="312" y="96"/>
                </a:cxn>
                <a:cxn ang="0">
                  <a:pos x="296" y="70"/>
                </a:cxn>
                <a:cxn ang="0">
                  <a:pos x="276" y="46"/>
                </a:cxn>
                <a:cxn ang="0">
                  <a:pos x="254" y="26"/>
                </a:cxn>
                <a:cxn ang="0">
                  <a:pos x="226" y="12"/>
                </a:cxn>
                <a:cxn ang="0">
                  <a:pos x="196" y="2"/>
                </a:cxn>
                <a:cxn ang="0">
                  <a:pos x="164" y="0"/>
                </a:cxn>
                <a:cxn ang="0">
                  <a:pos x="164" y="272"/>
                </a:cxn>
                <a:cxn ang="0">
                  <a:pos x="140" y="270"/>
                </a:cxn>
                <a:cxn ang="0">
                  <a:pos x="100" y="254"/>
                </a:cxn>
                <a:cxn ang="0">
                  <a:pos x="70" y="222"/>
                </a:cxn>
                <a:cxn ang="0">
                  <a:pos x="52" y="182"/>
                </a:cxn>
                <a:cxn ang="0">
                  <a:pos x="50" y="158"/>
                </a:cxn>
                <a:cxn ang="0">
                  <a:pos x="58" y="114"/>
                </a:cxn>
                <a:cxn ang="0">
                  <a:pos x="84" y="78"/>
                </a:cxn>
                <a:cxn ang="0">
                  <a:pos x="120" y="54"/>
                </a:cxn>
                <a:cxn ang="0">
                  <a:pos x="164" y="44"/>
                </a:cxn>
                <a:cxn ang="0">
                  <a:pos x="186" y="48"/>
                </a:cxn>
                <a:cxn ang="0">
                  <a:pos x="228" y="64"/>
                </a:cxn>
                <a:cxn ang="0">
                  <a:pos x="258" y="94"/>
                </a:cxn>
                <a:cxn ang="0">
                  <a:pos x="276" y="136"/>
                </a:cxn>
                <a:cxn ang="0">
                  <a:pos x="278" y="158"/>
                </a:cxn>
                <a:cxn ang="0">
                  <a:pos x="270" y="202"/>
                </a:cxn>
                <a:cxn ang="0">
                  <a:pos x="244" y="240"/>
                </a:cxn>
                <a:cxn ang="0">
                  <a:pos x="208" y="264"/>
                </a:cxn>
                <a:cxn ang="0">
                  <a:pos x="164" y="272"/>
                </a:cxn>
              </a:cxnLst>
              <a:rect l="0" t="0" r="r" b="b"/>
              <a:pathLst>
                <a:path w="324" h="340">
                  <a:moveTo>
                    <a:pt x="164" y="0"/>
                  </a:moveTo>
                  <a:lnTo>
                    <a:pt x="164" y="0"/>
                  </a:lnTo>
                  <a:lnTo>
                    <a:pt x="148" y="0"/>
                  </a:lnTo>
                  <a:lnTo>
                    <a:pt x="132" y="2"/>
                  </a:lnTo>
                  <a:lnTo>
                    <a:pt x="116" y="6"/>
                  </a:lnTo>
                  <a:lnTo>
                    <a:pt x="102" y="12"/>
                  </a:lnTo>
                  <a:lnTo>
                    <a:pt x="88" y="18"/>
                  </a:lnTo>
                  <a:lnTo>
                    <a:pt x="74" y="26"/>
                  </a:lnTo>
                  <a:lnTo>
                    <a:pt x="62" y="36"/>
                  </a:lnTo>
                  <a:lnTo>
                    <a:pt x="50" y="46"/>
                  </a:lnTo>
                  <a:lnTo>
                    <a:pt x="40" y="58"/>
                  </a:lnTo>
                  <a:lnTo>
                    <a:pt x="32" y="70"/>
                  </a:lnTo>
                  <a:lnTo>
                    <a:pt x="24" y="82"/>
                  </a:lnTo>
                  <a:lnTo>
                    <a:pt x="16" y="96"/>
                  </a:lnTo>
                  <a:lnTo>
                    <a:pt x="12" y="112"/>
                  </a:lnTo>
                  <a:lnTo>
                    <a:pt x="8" y="126"/>
                  </a:lnTo>
                  <a:lnTo>
                    <a:pt x="4" y="142"/>
                  </a:lnTo>
                  <a:lnTo>
                    <a:pt x="4" y="158"/>
                  </a:lnTo>
                  <a:lnTo>
                    <a:pt x="4" y="158"/>
                  </a:lnTo>
                  <a:lnTo>
                    <a:pt x="4" y="174"/>
                  </a:lnTo>
                  <a:lnTo>
                    <a:pt x="6" y="188"/>
                  </a:lnTo>
                  <a:lnTo>
                    <a:pt x="10" y="202"/>
                  </a:lnTo>
                  <a:lnTo>
                    <a:pt x="14" y="214"/>
                  </a:lnTo>
                  <a:lnTo>
                    <a:pt x="20" y="228"/>
                  </a:lnTo>
                  <a:lnTo>
                    <a:pt x="26" y="240"/>
                  </a:lnTo>
                  <a:lnTo>
                    <a:pt x="42" y="262"/>
                  </a:lnTo>
                  <a:lnTo>
                    <a:pt x="0" y="302"/>
                  </a:lnTo>
                  <a:lnTo>
                    <a:pt x="36" y="340"/>
                  </a:lnTo>
                  <a:lnTo>
                    <a:pt x="82" y="294"/>
                  </a:lnTo>
                  <a:lnTo>
                    <a:pt x="82" y="294"/>
                  </a:lnTo>
                  <a:lnTo>
                    <a:pt x="100" y="304"/>
                  </a:lnTo>
                  <a:lnTo>
                    <a:pt x="120" y="312"/>
                  </a:lnTo>
                  <a:lnTo>
                    <a:pt x="142" y="316"/>
                  </a:lnTo>
                  <a:lnTo>
                    <a:pt x="164" y="318"/>
                  </a:lnTo>
                  <a:lnTo>
                    <a:pt x="164" y="318"/>
                  </a:lnTo>
                  <a:lnTo>
                    <a:pt x="180" y="318"/>
                  </a:lnTo>
                  <a:lnTo>
                    <a:pt x="196" y="314"/>
                  </a:lnTo>
                  <a:lnTo>
                    <a:pt x="212" y="310"/>
                  </a:lnTo>
                  <a:lnTo>
                    <a:pt x="226" y="306"/>
                  </a:lnTo>
                  <a:lnTo>
                    <a:pt x="240" y="298"/>
                  </a:lnTo>
                  <a:lnTo>
                    <a:pt x="254" y="290"/>
                  </a:lnTo>
                  <a:lnTo>
                    <a:pt x="266" y="282"/>
                  </a:lnTo>
                  <a:lnTo>
                    <a:pt x="276" y="272"/>
                  </a:lnTo>
                  <a:lnTo>
                    <a:pt x="288" y="260"/>
                  </a:lnTo>
                  <a:lnTo>
                    <a:pt x="296" y="248"/>
                  </a:lnTo>
                  <a:lnTo>
                    <a:pt x="304" y="234"/>
                  </a:lnTo>
                  <a:lnTo>
                    <a:pt x="312" y="220"/>
                  </a:lnTo>
                  <a:lnTo>
                    <a:pt x="316" y="206"/>
                  </a:lnTo>
                  <a:lnTo>
                    <a:pt x="320" y="190"/>
                  </a:lnTo>
                  <a:lnTo>
                    <a:pt x="322" y="174"/>
                  </a:lnTo>
                  <a:lnTo>
                    <a:pt x="324" y="158"/>
                  </a:lnTo>
                  <a:lnTo>
                    <a:pt x="324" y="158"/>
                  </a:lnTo>
                  <a:lnTo>
                    <a:pt x="322" y="142"/>
                  </a:lnTo>
                  <a:lnTo>
                    <a:pt x="320" y="126"/>
                  </a:lnTo>
                  <a:lnTo>
                    <a:pt x="316" y="112"/>
                  </a:lnTo>
                  <a:lnTo>
                    <a:pt x="312" y="96"/>
                  </a:lnTo>
                  <a:lnTo>
                    <a:pt x="304" y="82"/>
                  </a:lnTo>
                  <a:lnTo>
                    <a:pt x="296" y="70"/>
                  </a:lnTo>
                  <a:lnTo>
                    <a:pt x="288" y="58"/>
                  </a:lnTo>
                  <a:lnTo>
                    <a:pt x="276" y="46"/>
                  </a:lnTo>
                  <a:lnTo>
                    <a:pt x="266" y="36"/>
                  </a:lnTo>
                  <a:lnTo>
                    <a:pt x="254" y="26"/>
                  </a:lnTo>
                  <a:lnTo>
                    <a:pt x="240" y="18"/>
                  </a:lnTo>
                  <a:lnTo>
                    <a:pt x="226" y="12"/>
                  </a:lnTo>
                  <a:lnTo>
                    <a:pt x="212" y="6"/>
                  </a:lnTo>
                  <a:lnTo>
                    <a:pt x="196" y="2"/>
                  </a:lnTo>
                  <a:lnTo>
                    <a:pt x="180" y="0"/>
                  </a:lnTo>
                  <a:lnTo>
                    <a:pt x="164" y="0"/>
                  </a:lnTo>
                  <a:lnTo>
                    <a:pt x="164" y="0"/>
                  </a:lnTo>
                  <a:close/>
                  <a:moveTo>
                    <a:pt x="164" y="272"/>
                  </a:moveTo>
                  <a:lnTo>
                    <a:pt x="164" y="272"/>
                  </a:lnTo>
                  <a:lnTo>
                    <a:pt x="140" y="270"/>
                  </a:lnTo>
                  <a:lnTo>
                    <a:pt x="120" y="264"/>
                  </a:lnTo>
                  <a:lnTo>
                    <a:pt x="100" y="254"/>
                  </a:lnTo>
                  <a:lnTo>
                    <a:pt x="84" y="240"/>
                  </a:lnTo>
                  <a:lnTo>
                    <a:pt x="70" y="222"/>
                  </a:lnTo>
                  <a:lnTo>
                    <a:pt x="58" y="202"/>
                  </a:lnTo>
                  <a:lnTo>
                    <a:pt x="52" y="182"/>
                  </a:lnTo>
                  <a:lnTo>
                    <a:pt x="50" y="158"/>
                  </a:lnTo>
                  <a:lnTo>
                    <a:pt x="50" y="158"/>
                  </a:lnTo>
                  <a:lnTo>
                    <a:pt x="52" y="136"/>
                  </a:lnTo>
                  <a:lnTo>
                    <a:pt x="58" y="114"/>
                  </a:lnTo>
                  <a:lnTo>
                    <a:pt x="70" y="94"/>
                  </a:lnTo>
                  <a:lnTo>
                    <a:pt x="84" y="78"/>
                  </a:lnTo>
                  <a:lnTo>
                    <a:pt x="100" y="64"/>
                  </a:lnTo>
                  <a:lnTo>
                    <a:pt x="120" y="54"/>
                  </a:lnTo>
                  <a:lnTo>
                    <a:pt x="140" y="48"/>
                  </a:lnTo>
                  <a:lnTo>
                    <a:pt x="164" y="44"/>
                  </a:lnTo>
                  <a:lnTo>
                    <a:pt x="164" y="44"/>
                  </a:lnTo>
                  <a:lnTo>
                    <a:pt x="186" y="48"/>
                  </a:lnTo>
                  <a:lnTo>
                    <a:pt x="208" y="54"/>
                  </a:lnTo>
                  <a:lnTo>
                    <a:pt x="228" y="64"/>
                  </a:lnTo>
                  <a:lnTo>
                    <a:pt x="244" y="78"/>
                  </a:lnTo>
                  <a:lnTo>
                    <a:pt x="258" y="94"/>
                  </a:lnTo>
                  <a:lnTo>
                    <a:pt x="270" y="114"/>
                  </a:lnTo>
                  <a:lnTo>
                    <a:pt x="276" y="136"/>
                  </a:lnTo>
                  <a:lnTo>
                    <a:pt x="278" y="158"/>
                  </a:lnTo>
                  <a:lnTo>
                    <a:pt x="278" y="158"/>
                  </a:lnTo>
                  <a:lnTo>
                    <a:pt x="276" y="182"/>
                  </a:lnTo>
                  <a:lnTo>
                    <a:pt x="270" y="202"/>
                  </a:lnTo>
                  <a:lnTo>
                    <a:pt x="258" y="222"/>
                  </a:lnTo>
                  <a:lnTo>
                    <a:pt x="244" y="240"/>
                  </a:lnTo>
                  <a:lnTo>
                    <a:pt x="228" y="254"/>
                  </a:lnTo>
                  <a:lnTo>
                    <a:pt x="208" y="264"/>
                  </a:lnTo>
                  <a:lnTo>
                    <a:pt x="186" y="270"/>
                  </a:lnTo>
                  <a:lnTo>
                    <a:pt x="164" y="272"/>
                  </a:lnTo>
                  <a:lnTo>
                    <a:pt x="164" y="27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8" name="Freeform 27">
              <a:extLst>
                <a:ext uri="{FF2B5EF4-FFF2-40B4-BE49-F238E27FC236}">
                  <a16:creationId xmlns:a16="http://schemas.microsoft.com/office/drawing/2014/main" xmlns="" id="{1BF98E6E-2337-4A87-AC25-F6391E5C99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7575" y="4754563"/>
              <a:ext cx="180975" cy="180975"/>
            </a:xfrm>
            <a:custGeom>
              <a:avLst/>
              <a:gdLst/>
              <a:ahLst/>
              <a:cxnLst>
                <a:cxn ang="0">
                  <a:pos x="106" y="0"/>
                </a:cxn>
                <a:cxn ang="0">
                  <a:pos x="106" y="0"/>
                </a:cxn>
                <a:cxn ang="0">
                  <a:pos x="106" y="0"/>
                </a:cxn>
                <a:cxn ang="0">
                  <a:pos x="86" y="4"/>
                </a:cxn>
                <a:cxn ang="0">
                  <a:pos x="66" y="10"/>
                </a:cxn>
                <a:cxn ang="0">
                  <a:pos x="48" y="20"/>
                </a:cxn>
                <a:cxn ang="0">
                  <a:pos x="32" y="32"/>
                </a:cxn>
                <a:cxn ang="0">
                  <a:pos x="20" y="48"/>
                </a:cxn>
                <a:cxn ang="0">
                  <a:pos x="10" y="66"/>
                </a:cxn>
                <a:cxn ang="0">
                  <a:pos x="2" y="8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06"/>
                </a:cxn>
                <a:cxn ang="0">
                  <a:pos x="0" y="110"/>
                </a:cxn>
                <a:cxn ang="0">
                  <a:pos x="2" y="112"/>
                </a:cxn>
                <a:cxn ang="0">
                  <a:pos x="4" y="114"/>
                </a:cxn>
                <a:cxn ang="0">
                  <a:pos x="8" y="114"/>
                </a:cxn>
                <a:cxn ang="0">
                  <a:pos x="8" y="114"/>
                </a:cxn>
                <a:cxn ang="0">
                  <a:pos x="12" y="114"/>
                </a:cxn>
                <a:cxn ang="0">
                  <a:pos x="14" y="112"/>
                </a:cxn>
                <a:cxn ang="0">
                  <a:pos x="16" y="110"/>
                </a:cxn>
                <a:cxn ang="0">
                  <a:pos x="16" y="106"/>
                </a:cxn>
                <a:cxn ang="0">
                  <a:pos x="16" y="106"/>
                </a:cxn>
                <a:cxn ang="0">
                  <a:pos x="16" y="106"/>
                </a:cxn>
                <a:cxn ang="0">
                  <a:pos x="20" y="90"/>
                </a:cxn>
                <a:cxn ang="0">
                  <a:pos x="26" y="74"/>
                </a:cxn>
                <a:cxn ang="0">
                  <a:pos x="34" y="58"/>
                </a:cxn>
                <a:cxn ang="0">
                  <a:pos x="44" y="46"/>
                </a:cxn>
                <a:cxn ang="0">
                  <a:pos x="58" y="34"/>
                </a:cxn>
                <a:cxn ang="0">
                  <a:pos x="72" y="26"/>
                </a:cxn>
                <a:cxn ang="0">
                  <a:pos x="88" y="20"/>
                </a:cxn>
                <a:cxn ang="0">
                  <a:pos x="106" y="18"/>
                </a:cxn>
                <a:cxn ang="0">
                  <a:pos x="106" y="18"/>
                </a:cxn>
                <a:cxn ang="0">
                  <a:pos x="106" y="18"/>
                </a:cxn>
                <a:cxn ang="0">
                  <a:pos x="110" y="16"/>
                </a:cxn>
                <a:cxn ang="0">
                  <a:pos x="112" y="14"/>
                </a:cxn>
                <a:cxn ang="0">
                  <a:pos x="114" y="12"/>
                </a:cxn>
                <a:cxn ang="0">
                  <a:pos x="114" y="8"/>
                </a:cxn>
                <a:cxn ang="0">
                  <a:pos x="114" y="8"/>
                </a:cxn>
                <a:cxn ang="0">
                  <a:pos x="114" y="6"/>
                </a:cxn>
                <a:cxn ang="0">
                  <a:pos x="112" y="2"/>
                </a:cxn>
                <a:cxn ang="0">
                  <a:pos x="110" y="0"/>
                </a:cxn>
                <a:cxn ang="0">
                  <a:pos x="106" y="0"/>
                </a:cxn>
                <a:cxn ang="0">
                  <a:pos x="106" y="0"/>
                </a:cxn>
              </a:cxnLst>
              <a:rect l="0" t="0" r="r" b="b"/>
              <a:pathLst>
                <a:path w="114" h="114">
                  <a:moveTo>
                    <a:pt x="106" y="0"/>
                  </a:moveTo>
                  <a:lnTo>
                    <a:pt x="106" y="0"/>
                  </a:lnTo>
                  <a:lnTo>
                    <a:pt x="106" y="0"/>
                  </a:lnTo>
                  <a:lnTo>
                    <a:pt x="86" y="4"/>
                  </a:lnTo>
                  <a:lnTo>
                    <a:pt x="66" y="10"/>
                  </a:lnTo>
                  <a:lnTo>
                    <a:pt x="48" y="20"/>
                  </a:lnTo>
                  <a:lnTo>
                    <a:pt x="32" y="32"/>
                  </a:lnTo>
                  <a:lnTo>
                    <a:pt x="20" y="48"/>
                  </a:lnTo>
                  <a:lnTo>
                    <a:pt x="10" y="66"/>
                  </a:lnTo>
                  <a:lnTo>
                    <a:pt x="2" y="8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06"/>
                  </a:lnTo>
                  <a:lnTo>
                    <a:pt x="0" y="110"/>
                  </a:lnTo>
                  <a:lnTo>
                    <a:pt x="2" y="112"/>
                  </a:lnTo>
                  <a:lnTo>
                    <a:pt x="4" y="114"/>
                  </a:lnTo>
                  <a:lnTo>
                    <a:pt x="8" y="114"/>
                  </a:lnTo>
                  <a:lnTo>
                    <a:pt x="8" y="114"/>
                  </a:lnTo>
                  <a:lnTo>
                    <a:pt x="12" y="114"/>
                  </a:lnTo>
                  <a:lnTo>
                    <a:pt x="14" y="112"/>
                  </a:lnTo>
                  <a:lnTo>
                    <a:pt x="16" y="110"/>
                  </a:lnTo>
                  <a:lnTo>
                    <a:pt x="16" y="106"/>
                  </a:lnTo>
                  <a:lnTo>
                    <a:pt x="16" y="106"/>
                  </a:lnTo>
                  <a:lnTo>
                    <a:pt x="16" y="106"/>
                  </a:lnTo>
                  <a:lnTo>
                    <a:pt x="20" y="90"/>
                  </a:lnTo>
                  <a:lnTo>
                    <a:pt x="26" y="74"/>
                  </a:lnTo>
                  <a:lnTo>
                    <a:pt x="34" y="58"/>
                  </a:lnTo>
                  <a:lnTo>
                    <a:pt x="44" y="46"/>
                  </a:lnTo>
                  <a:lnTo>
                    <a:pt x="58" y="34"/>
                  </a:lnTo>
                  <a:lnTo>
                    <a:pt x="72" y="26"/>
                  </a:lnTo>
                  <a:lnTo>
                    <a:pt x="88" y="20"/>
                  </a:lnTo>
                  <a:lnTo>
                    <a:pt x="106" y="18"/>
                  </a:lnTo>
                  <a:lnTo>
                    <a:pt x="106" y="18"/>
                  </a:lnTo>
                  <a:lnTo>
                    <a:pt x="106" y="18"/>
                  </a:lnTo>
                  <a:lnTo>
                    <a:pt x="110" y="16"/>
                  </a:lnTo>
                  <a:lnTo>
                    <a:pt x="112" y="14"/>
                  </a:lnTo>
                  <a:lnTo>
                    <a:pt x="114" y="12"/>
                  </a:lnTo>
                  <a:lnTo>
                    <a:pt x="114" y="8"/>
                  </a:lnTo>
                  <a:lnTo>
                    <a:pt x="114" y="8"/>
                  </a:lnTo>
                  <a:lnTo>
                    <a:pt x="114" y="6"/>
                  </a:lnTo>
                  <a:lnTo>
                    <a:pt x="112" y="2"/>
                  </a:lnTo>
                  <a:lnTo>
                    <a:pt x="110" y="0"/>
                  </a:lnTo>
                  <a:lnTo>
                    <a:pt x="106" y="0"/>
                  </a:lnTo>
                  <a:lnTo>
                    <a:pt x="10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9" name="Freeform 28">
              <a:extLst>
                <a:ext uri="{FF2B5EF4-FFF2-40B4-BE49-F238E27FC236}">
                  <a16:creationId xmlns:a16="http://schemas.microsoft.com/office/drawing/2014/main" xmlns="" id="{3DD87AA1-3223-4649-9555-E94347380E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4350" y="5135563"/>
              <a:ext cx="349250" cy="342900"/>
            </a:xfrm>
            <a:custGeom>
              <a:avLst/>
              <a:gdLst/>
              <a:ahLst/>
              <a:cxnLst>
                <a:cxn ang="0">
                  <a:pos x="14" y="138"/>
                </a:cxn>
                <a:cxn ang="0">
                  <a:pos x="14" y="138"/>
                </a:cxn>
                <a:cxn ang="0">
                  <a:pos x="8" y="146"/>
                </a:cxn>
                <a:cxn ang="0">
                  <a:pos x="4" y="152"/>
                </a:cxn>
                <a:cxn ang="0">
                  <a:pos x="2" y="162"/>
                </a:cxn>
                <a:cxn ang="0">
                  <a:pos x="0" y="170"/>
                </a:cxn>
                <a:cxn ang="0">
                  <a:pos x="2" y="178"/>
                </a:cxn>
                <a:cxn ang="0">
                  <a:pos x="4" y="188"/>
                </a:cxn>
                <a:cxn ang="0">
                  <a:pos x="8" y="196"/>
                </a:cxn>
                <a:cxn ang="0">
                  <a:pos x="14" y="202"/>
                </a:cxn>
                <a:cxn ang="0">
                  <a:pos x="14" y="202"/>
                </a:cxn>
                <a:cxn ang="0">
                  <a:pos x="20" y="208"/>
                </a:cxn>
                <a:cxn ang="0">
                  <a:pos x="28" y="212"/>
                </a:cxn>
                <a:cxn ang="0">
                  <a:pos x="38" y="216"/>
                </a:cxn>
                <a:cxn ang="0">
                  <a:pos x="46" y="216"/>
                </a:cxn>
                <a:cxn ang="0">
                  <a:pos x="54" y="216"/>
                </a:cxn>
                <a:cxn ang="0">
                  <a:pos x="64" y="214"/>
                </a:cxn>
                <a:cxn ang="0">
                  <a:pos x="72" y="210"/>
                </a:cxn>
                <a:cxn ang="0">
                  <a:pos x="78" y="204"/>
                </a:cxn>
                <a:cxn ang="0">
                  <a:pos x="220" y="66"/>
                </a:cxn>
                <a:cxn ang="0">
                  <a:pos x="156" y="0"/>
                </a:cxn>
                <a:cxn ang="0">
                  <a:pos x="14" y="138"/>
                </a:cxn>
              </a:cxnLst>
              <a:rect l="0" t="0" r="r" b="b"/>
              <a:pathLst>
                <a:path w="220" h="216">
                  <a:moveTo>
                    <a:pt x="14" y="138"/>
                  </a:moveTo>
                  <a:lnTo>
                    <a:pt x="14" y="138"/>
                  </a:lnTo>
                  <a:lnTo>
                    <a:pt x="8" y="146"/>
                  </a:lnTo>
                  <a:lnTo>
                    <a:pt x="4" y="152"/>
                  </a:lnTo>
                  <a:lnTo>
                    <a:pt x="2" y="162"/>
                  </a:lnTo>
                  <a:lnTo>
                    <a:pt x="0" y="170"/>
                  </a:lnTo>
                  <a:lnTo>
                    <a:pt x="2" y="178"/>
                  </a:lnTo>
                  <a:lnTo>
                    <a:pt x="4" y="188"/>
                  </a:lnTo>
                  <a:lnTo>
                    <a:pt x="8" y="196"/>
                  </a:lnTo>
                  <a:lnTo>
                    <a:pt x="14" y="202"/>
                  </a:lnTo>
                  <a:lnTo>
                    <a:pt x="14" y="202"/>
                  </a:lnTo>
                  <a:lnTo>
                    <a:pt x="20" y="208"/>
                  </a:lnTo>
                  <a:lnTo>
                    <a:pt x="28" y="212"/>
                  </a:lnTo>
                  <a:lnTo>
                    <a:pt x="38" y="216"/>
                  </a:lnTo>
                  <a:lnTo>
                    <a:pt x="46" y="216"/>
                  </a:lnTo>
                  <a:lnTo>
                    <a:pt x="54" y="216"/>
                  </a:lnTo>
                  <a:lnTo>
                    <a:pt x="64" y="214"/>
                  </a:lnTo>
                  <a:lnTo>
                    <a:pt x="72" y="210"/>
                  </a:lnTo>
                  <a:lnTo>
                    <a:pt x="78" y="204"/>
                  </a:lnTo>
                  <a:lnTo>
                    <a:pt x="220" y="66"/>
                  </a:lnTo>
                  <a:lnTo>
                    <a:pt x="156" y="0"/>
                  </a:lnTo>
                  <a:lnTo>
                    <a:pt x="14" y="13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0" name="Título 3">
            <a:extLst>
              <a:ext uri="{FF2B5EF4-FFF2-40B4-BE49-F238E27FC236}">
                <a16:creationId xmlns:a16="http://schemas.microsoft.com/office/drawing/2014/main" xmlns="" id="{DBE43436-E35E-423E-B387-47012D0FAC0B}"/>
              </a:ext>
            </a:extLst>
          </p:cNvPr>
          <p:cNvSpPr txBox="1">
            <a:spLocks/>
          </p:cNvSpPr>
          <p:nvPr/>
        </p:nvSpPr>
        <p:spPr>
          <a:xfrm>
            <a:off x="72572" y="57372"/>
            <a:ext cx="11978783" cy="626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Dados técnicos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93F6831C-5E06-4510-A60E-0DEBE447A2C1}"/>
              </a:ext>
            </a:extLst>
          </p:cNvPr>
          <p:cNvSpPr txBox="1"/>
          <p:nvPr/>
        </p:nvSpPr>
        <p:spPr>
          <a:xfrm>
            <a:off x="101596" y="650882"/>
            <a:ext cx="2332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Margem de erro por atributo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0BC46109-4F80-4ACB-A476-05F38D146DD9}"/>
              </a:ext>
            </a:extLst>
          </p:cNvPr>
          <p:cNvSpPr txBox="1"/>
          <p:nvPr/>
        </p:nvSpPr>
        <p:spPr>
          <a:xfrm>
            <a:off x="0" y="6554609"/>
            <a:ext cx="2833350" cy="246169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defPPr>
              <a:defRPr lang="pt-BR"/>
            </a:defPPr>
            <a:lvl1pPr defTabSz="1219535">
              <a:defRPr sz="1000" kern="0">
                <a:solidFill>
                  <a:srgbClr val="4D4E53"/>
                </a:solidFill>
              </a:defRPr>
            </a:lvl1pPr>
          </a:lstStyle>
          <a:p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Nota: Resultados apresentados em percentual (%).</a:t>
            </a:r>
          </a:p>
        </p:txBody>
      </p:sp>
    </p:spTree>
    <p:extLst>
      <p:ext uri="{BB962C8B-B14F-4D97-AF65-F5344CB8AC3E}">
        <p14:creationId xmlns:p14="http://schemas.microsoft.com/office/powerpoint/2010/main" val="3366115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3">
            <a:extLst>
              <a:ext uri="{FF2B5EF4-FFF2-40B4-BE49-F238E27FC236}">
                <a16:creationId xmlns:a16="http://schemas.microsoft.com/office/drawing/2014/main" xmlns="" id="{DBE43436-E35E-423E-B387-47012D0FAC0B}"/>
              </a:ext>
            </a:extLst>
          </p:cNvPr>
          <p:cNvSpPr txBox="1">
            <a:spLocks/>
          </p:cNvSpPr>
          <p:nvPr/>
        </p:nvSpPr>
        <p:spPr>
          <a:xfrm>
            <a:off x="72572" y="57372"/>
            <a:ext cx="11978783" cy="626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Dados técnicos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xmlns="" id="{723D4EA0-60B3-44C4-BDD0-F094F00B4F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005156"/>
              </p:ext>
            </p:extLst>
          </p:nvPr>
        </p:nvGraphicFramePr>
        <p:xfrm>
          <a:off x="190886" y="986740"/>
          <a:ext cx="11774064" cy="5138100"/>
        </p:xfrm>
        <a:graphic>
          <a:graphicData uri="http://schemas.openxmlformats.org/drawingml/2006/table">
            <a:tbl>
              <a:tblPr/>
              <a:tblGrid>
                <a:gridCol w="1800000">
                  <a:extLst>
                    <a:ext uri="{9D8B030D-6E8A-4147-A177-3AD203B41FA5}">
                      <a16:colId xmlns:a16="http://schemas.microsoft.com/office/drawing/2014/main" xmlns="" val="1115746144"/>
                    </a:ext>
                  </a:extLst>
                </a:gridCol>
                <a:gridCol w="657172">
                  <a:extLst>
                    <a:ext uri="{9D8B030D-6E8A-4147-A177-3AD203B41FA5}">
                      <a16:colId xmlns:a16="http://schemas.microsoft.com/office/drawing/2014/main" xmlns="" val="114320034"/>
                    </a:ext>
                  </a:extLst>
                </a:gridCol>
                <a:gridCol w="657172">
                  <a:extLst>
                    <a:ext uri="{9D8B030D-6E8A-4147-A177-3AD203B41FA5}">
                      <a16:colId xmlns:a16="http://schemas.microsoft.com/office/drawing/2014/main" xmlns="" val="341990963"/>
                    </a:ext>
                  </a:extLst>
                </a:gridCol>
                <a:gridCol w="657172">
                  <a:extLst>
                    <a:ext uri="{9D8B030D-6E8A-4147-A177-3AD203B41FA5}">
                      <a16:colId xmlns:a16="http://schemas.microsoft.com/office/drawing/2014/main" xmlns="" val="2236980782"/>
                    </a:ext>
                  </a:extLst>
                </a:gridCol>
                <a:gridCol w="657172">
                  <a:extLst>
                    <a:ext uri="{9D8B030D-6E8A-4147-A177-3AD203B41FA5}">
                      <a16:colId xmlns:a16="http://schemas.microsoft.com/office/drawing/2014/main" xmlns="" val="1461168209"/>
                    </a:ext>
                  </a:extLst>
                </a:gridCol>
                <a:gridCol w="657172">
                  <a:extLst>
                    <a:ext uri="{9D8B030D-6E8A-4147-A177-3AD203B41FA5}">
                      <a16:colId xmlns:a16="http://schemas.microsoft.com/office/drawing/2014/main" xmlns="" val="4140011720"/>
                    </a:ext>
                  </a:extLst>
                </a:gridCol>
                <a:gridCol w="657172">
                  <a:extLst>
                    <a:ext uri="{9D8B030D-6E8A-4147-A177-3AD203B41FA5}">
                      <a16:colId xmlns:a16="http://schemas.microsoft.com/office/drawing/2014/main" xmlns="" val="3092386113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xmlns="" val="4183249189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xmlns="" val="729837675"/>
                    </a:ext>
                  </a:extLst>
                </a:gridCol>
                <a:gridCol w="657172">
                  <a:extLst>
                    <a:ext uri="{9D8B030D-6E8A-4147-A177-3AD203B41FA5}">
                      <a16:colId xmlns:a16="http://schemas.microsoft.com/office/drawing/2014/main" xmlns="" val="232292608"/>
                    </a:ext>
                  </a:extLst>
                </a:gridCol>
                <a:gridCol w="657172">
                  <a:extLst>
                    <a:ext uri="{9D8B030D-6E8A-4147-A177-3AD203B41FA5}">
                      <a16:colId xmlns:a16="http://schemas.microsoft.com/office/drawing/2014/main" xmlns="" val="4262614220"/>
                    </a:ext>
                  </a:extLst>
                </a:gridCol>
                <a:gridCol w="657172">
                  <a:extLst>
                    <a:ext uri="{9D8B030D-6E8A-4147-A177-3AD203B41FA5}">
                      <a16:colId xmlns:a16="http://schemas.microsoft.com/office/drawing/2014/main" xmlns="" val="3592706866"/>
                    </a:ext>
                  </a:extLst>
                </a:gridCol>
                <a:gridCol w="657172">
                  <a:extLst>
                    <a:ext uri="{9D8B030D-6E8A-4147-A177-3AD203B41FA5}">
                      <a16:colId xmlns:a16="http://schemas.microsoft.com/office/drawing/2014/main" xmlns="" val="4090942433"/>
                    </a:ext>
                  </a:extLst>
                </a:gridCol>
                <a:gridCol w="657172">
                  <a:extLst>
                    <a:ext uri="{9D8B030D-6E8A-4147-A177-3AD203B41FA5}">
                      <a16:colId xmlns:a16="http://schemas.microsoft.com/office/drawing/2014/main" xmlns="" val="555964376"/>
                    </a:ext>
                  </a:extLst>
                </a:gridCol>
                <a:gridCol w="657172">
                  <a:extLst>
                    <a:ext uri="{9D8B030D-6E8A-4147-A177-3AD203B41FA5}">
                      <a16:colId xmlns:a16="http://schemas.microsoft.com/office/drawing/2014/main" xmlns="" val="1204102013"/>
                    </a:ext>
                  </a:extLst>
                </a:gridCol>
              </a:tblGrid>
              <a:tr h="27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1 - Cuidados de saúde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</a:t>
                      </a:r>
                      <a:b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padrão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4 - Atenção à saúde recebida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</a:t>
                      </a:r>
                      <a:b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padrão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5152215"/>
                  </a:ext>
                </a:extLst>
              </a:tr>
              <a:tr h="27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Bom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9033785"/>
                  </a:ext>
                </a:extLst>
              </a:tr>
              <a:tr h="27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Na maioria das vezes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Bom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0279205"/>
                  </a:ext>
                </a:extLst>
              </a:tr>
              <a:tr h="27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3672863"/>
                  </a:ext>
                </a:extLst>
              </a:tr>
              <a:tr h="27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Ruim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31590655"/>
                  </a:ext>
                </a:extLst>
              </a:tr>
              <a:tr h="277200"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Ruim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8275989"/>
                  </a:ext>
                </a:extLst>
              </a:tr>
              <a:tr h="277200"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40655131"/>
                  </a:ext>
                </a:extLst>
              </a:tr>
              <a:tr h="27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2 - Atenção imediata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</a:t>
                      </a:r>
                      <a:b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padrão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38637983"/>
                  </a:ext>
                </a:extLst>
              </a:tr>
              <a:tr h="27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5 - Lista de médicos (acesso)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</a:t>
                      </a:r>
                      <a:b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padrão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2814259"/>
                  </a:ext>
                </a:extLst>
              </a:tr>
              <a:tr h="27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Na maioria das vezes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Bom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4820278"/>
                  </a:ext>
                </a:extLst>
              </a:tr>
              <a:tr h="27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Bom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2336349"/>
                  </a:ext>
                </a:extLst>
              </a:tr>
              <a:tr h="27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5981715"/>
                  </a:ext>
                </a:extLst>
              </a:tr>
              <a:tr h="277200"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Ruim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1165511"/>
                  </a:ext>
                </a:extLst>
              </a:tr>
              <a:tr h="277200">
                <a:tc>
                  <a:txBody>
                    <a:bodyPr/>
                    <a:lstStyle/>
                    <a:p>
                      <a:pPr algn="ctr" rtl="0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Ruim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1839032"/>
                  </a:ext>
                </a:extLst>
              </a:tr>
              <a:tr h="27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3 - Comunicação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</a:t>
                      </a:r>
                      <a:b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padrão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049107"/>
                  </a:ext>
                </a:extLst>
              </a:tr>
              <a:tr h="27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93837466"/>
                  </a:ext>
                </a:extLst>
              </a:tr>
              <a:tr h="27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05384007"/>
                  </a:ext>
                </a:extLst>
              </a:tr>
              <a:tr h="277200">
                <a:tc>
                  <a:txBody>
                    <a:bodyPr/>
                    <a:lstStyle/>
                    <a:p>
                      <a:pPr algn="ctr" rtl="0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1700528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B0542C8E-36E4-46EE-AB3A-82FB3BB62832}"/>
              </a:ext>
            </a:extLst>
          </p:cNvPr>
          <p:cNvSpPr txBox="1"/>
          <p:nvPr/>
        </p:nvSpPr>
        <p:spPr>
          <a:xfrm>
            <a:off x="101596" y="650882"/>
            <a:ext cx="1941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Dados complementares</a:t>
            </a:r>
          </a:p>
        </p:txBody>
      </p:sp>
    </p:spTree>
    <p:extLst>
      <p:ext uri="{BB962C8B-B14F-4D97-AF65-F5344CB8AC3E}">
        <p14:creationId xmlns:p14="http://schemas.microsoft.com/office/powerpoint/2010/main" val="3848031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3">
            <a:extLst>
              <a:ext uri="{FF2B5EF4-FFF2-40B4-BE49-F238E27FC236}">
                <a16:creationId xmlns:a16="http://schemas.microsoft.com/office/drawing/2014/main" xmlns="" id="{DBE43436-E35E-423E-B387-47012D0FAC0B}"/>
              </a:ext>
            </a:extLst>
          </p:cNvPr>
          <p:cNvSpPr txBox="1">
            <a:spLocks/>
          </p:cNvSpPr>
          <p:nvPr/>
        </p:nvSpPr>
        <p:spPr>
          <a:xfrm>
            <a:off x="72572" y="57372"/>
            <a:ext cx="11978783" cy="626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Dados técnicos</a:t>
            </a:r>
          </a:p>
        </p:txBody>
      </p:sp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xmlns="" id="{E8B3BEFA-61C2-41C8-9251-F775197D2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14358"/>
              </p:ext>
            </p:extLst>
          </p:nvPr>
        </p:nvGraphicFramePr>
        <p:xfrm>
          <a:off x="190886" y="988358"/>
          <a:ext cx="11793600" cy="5805742"/>
        </p:xfrm>
        <a:graphic>
          <a:graphicData uri="http://schemas.openxmlformats.org/drawingml/2006/table">
            <a:tbl>
              <a:tblPr/>
              <a:tblGrid>
                <a:gridCol w="1800000">
                  <a:extLst>
                    <a:ext uri="{9D8B030D-6E8A-4147-A177-3AD203B41FA5}">
                      <a16:colId xmlns:a16="http://schemas.microsoft.com/office/drawing/2014/main" xmlns="" val="4223563502"/>
                    </a:ext>
                  </a:extLst>
                </a:gridCol>
                <a:gridCol w="658800">
                  <a:extLst>
                    <a:ext uri="{9D8B030D-6E8A-4147-A177-3AD203B41FA5}">
                      <a16:colId xmlns:a16="http://schemas.microsoft.com/office/drawing/2014/main" xmlns="" val="1778173285"/>
                    </a:ext>
                  </a:extLst>
                </a:gridCol>
                <a:gridCol w="658800">
                  <a:extLst>
                    <a:ext uri="{9D8B030D-6E8A-4147-A177-3AD203B41FA5}">
                      <a16:colId xmlns:a16="http://schemas.microsoft.com/office/drawing/2014/main" xmlns="" val="3914627065"/>
                    </a:ext>
                  </a:extLst>
                </a:gridCol>
                <a:gridCol w="658800">
                  <a:extLst>
                    <a:ext uri="{9D8B030D-6E8A-4147-A177-3AD203B41FA5}">
                      <a16:colId xmlns:a16="http://schemas.microsoft.com/office/drawing/2014/main" xmlns="" val="4189143073"/>
                    </a:ext>
                  </a:extLst>
                </a:gridCol>
                <a:gridCol w="658800">
                  <a:extLst>
                    <a:ext uri="{9D8B030D-6E8A-4147-A177-3AD203B41FA5}">
                      <a16:colId xmlns:a16="http://schemas.microsoft.com/office/drawing/2014/main" xmlns="" val="2346073049"/>
                    </a:ext>
                  </a:extLst>
                </a:gridCol>
                <a:gridCol w="658800">
                  <a:extLst>
                    <a:ext uri="{9D8B030D-6E8A-4147-A177-3AD203B41FA5}">
                      <a16:colId xmlns:a16="http://schemas.microsoft.com/office/drawing/2014/main" xmlns="" val="1714200953"/>
                    </a:ext>
                  </a:extLst>
                </a:gridCol>
                <a:gridCol w="658800">
                  <a:extLst>
                    <a:ext uri="{9D8B030D-6E8A-4147-A177-3AD203B41FA5}">
                      <a16:colId xmlns:a16="http://schemas.microsoft.com/office/drawing/2014/main" xmlns="" val="339452823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xmlns="" val="112260664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xmlns="" val="836726479"/>
                    </a:ext>
                  </a:extLst>
                </a:gridCol>
                <a:gridCol w="658800">
                  <a:extLst>
                    <a:ext uri="{9D8B030D-6E8A-4147-A177-3AD203B41FA5}">
                      <a16:colId xmlns:a16="http://schemas.microsoft.com/office/drawing/2014/main" xmlns="" val="1062425396"/>
                    </a:ext>
                  </a:extLst>
                </a:gridCol>
                <a:gridCol w="658800">
                  <a:extLst>
                    <a:ext uri="{9D8B030D-6E8A-4147-A177-3AD203B41FA5}">
                      <a16:colId xmlns:a16="http://schemas.microsoft.com/office/drawing/2014/main" xmlns="" val="1634820146"/>
                    </a:ext>
                  </a:extLst>
                </a:gridCol>
                <a:gridCol w="658800">
                  <a:extLst>
                    <a:ext uri="{9D8B030D-6E8A-4147-A177-3AD203B41FA5}">
                      <a16:colId xmlns:a16="http://schemas.microsoft.com/office/drawing/2014/main" xmlns="" val="822442772"/>
                    </a:ext>
                  </a:extLst>
                </a:gridCol>
                <a:gridCol w="658800">
                  <a:extLst>
                    <a:ext uri="{9D8B030D-6E8A-4147-A177-3AD203B41FA5}">
                      <a16:colId xmlns:a16="http://schemas.microsoft.com/office/drawing/2014/main" xmlns="" val="2529499266"/>
                    </a:ext>
                  </a:extLst>
                </a:gridCol>
                <a:gridCol w="658800">
                  <a:extLst>
                    <a:ext uri="{9D8B030D-6E8A-4147-A177-3AD203B41FA5}">
                      <a16:colId xmlns:a16="http://schemas.microsoft.com/office/drawing/2014/main" xmlns="" val="2406709757"/>
                    </a:ext>
                  </a:extLst>
                </a:gridCol>
                <a:gridCol w="658800">
                  <a:extLst>
                    <a:ext uri="{9D8B030D-6E8A-4147-A177-3AD203B41FA5}">
                      <a16:colId xmlns:a16="http://schemas.microsoft.com/office/drawing/2014/main" xmlns="" val="3282606999"/>
                    </a:ext>
                  </a:extLst>
                </a:gridCol>
              </a:tblGrid>
              <a:tr h="29028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6 - Atendimento multicanal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</a:t>
                      </a:r>
                      <a:b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padrão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9 - Avaliação 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</a:t>
                      </a:r>
                      <a:b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padrão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6571104"/>
                  </a:ext>
                </a:extLst>
              </a:tr>
              <a:tr h="277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Bom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Bom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2933911"/>
                  </a:ext>
                </a:extLst>
              </a:tr>
              <a:tr h="277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Bom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Bom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247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1721303"/>
                  </a:ext>
                </a:extLst>
              </a:tr>
              <a:tr h="277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3898462"/>
                  </a:ext>
                </a:extLst>
              </a:tr>
              <a:tr h="277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Ruim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Ruim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1903059"/>
                  </a:ext>
                </a:extLst>
              </a:tr>
              <a:tr h="277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Ruim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Ruim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6573040"/>
                  </a:ext>
                </a:extLst>
              </a:tr>
              <a:tr h="277627">
                <a:tc>
                  <a:txBody>
                    <a:bodyPr/>
                    <a:lstStyle/>
                    <a:p>
                      <a:pPr algn="ctr" rtl="0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35396604"/>
                  </a:ext>
                </a:extLst>
              </a:tr>
              <a:tr h="277627"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0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90152771"/>
                  </a:ext>
                </a:extLst>
              </a:tr>
              <a:tr h="29028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7 - Resolutividade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</a:t>
                      </a:r>
                      <a:b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padrão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10 - Recomendação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</a:t>
                      </a:r>
                      <a:b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padrão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0242704"/>
                  </a:ext>
                </a:extLst>
              </a:tr>
              <a:tr h="277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Sim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Definitivamente recomendaria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4178613"/>
                  </a:ext>
                </a:extLst>
              </a:tr>
              <a:tr h="27762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Recomendaria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297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77347960"/>
                  </a:ext>
                </a:extLst>
              </a:tr>
              <a:tr h="277627">
                <a:tc>
                  <a:txBody>
                    <a:bodyPr/>
                    <a:lstStyle/>
                    <a:p>
                      <a:pPr algn="ctr" rtl="0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Recomendaria com ressalvas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4760422"/>
                  </a:ext>
                </a:extLst>
              </a:tr>
              <a:tr h="277627"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Não recomendaria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9907057"/>
                  </a:ext>
                </a:extLst>
              </a:tr>
              <a:tr h="29028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8 - Documentos e formulários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GERAL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Proporção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Intervalo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Nível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Erro</a:t>
                      </a:r>
                      <a:b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padrão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6257053"/>
                  </a:ext>
                </a:extLst>
              </a:tr>
              <a:tr h="29028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Bom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79723033"/>
                  </a:ext>
                </a:extLst>
              </a:tr>
              <a:tr h="29028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Bom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093756"/>
                  </a:ext>
                </a:extLst>
              </a:tr>
              <a:tr h="29028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90969353"/>
                  </a:ext>
                </a:extLst>
              </a:tr>
              <a:tr h="29028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Ruim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78022298"/>
                  </a:ext>
                </a:extLst>
              </a:tr>
              <a:tr h="29028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Muito Ruim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04073162"/>
                  </a:ext>
                </a:extLst>
              </a:tr>
              <a:tr h="290282">
                <a:tc>
                  <a:txBody>
                    <a:bodyPr/>
                    <a:lstStyle/>
                    <a:p>
                      <a:pPr algn="ctr" rtl="0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39711695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304DD9E0-3FD9-4093-8ECF-7477CECD6560}"/>
              </a:ext>
            </a:extLst>
          </p:cNvPr>
          <p:cNvSpPr txBox="1"/>
          <p:nvPr/>
        </p:nvSpPr>
        <p:spPr>
          <a:xfrm>
            <a:off x="101596" y="650882"/>
            <a:ext cx="19416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Dados complementares</a:t>
            </a:r>
          </a:p>
        </p:txBody>
      </p:sp>
    </p:spTree>
    <p:extLst>
      <p:ext uri="{BB962C8B-B14F-4D97-AF65-F5344CB8AC3E}">
        <p14:creationId xmlns:p14="http://schemas.microsoft.com/office/powerpoint/2010/main" val="167832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3">
            <a:extLst>
              <a:ext uri="{FF2B5EF4-FFF2-40B4-BE49-F238E27FC236}">
                <a16:creationId xmlns:a16="http://schemas.microsoft.com/office/drawing/2014/main" xmlns="" id="{42800813-4902-4219-8EBA-5876B867B528}"/>
              </a:ext>
            </a:extLst>
          </p:cNvPr>
          <p:cNvSpPr txBox="1">
            <a:spLocks/>
          </p:cNvSpPr>
          <p:nvPr/>
        </p:nvSpPr>
        <p:spPr>
          <a:xfrm>
            <a:off x="72572" y="57372"/>
            <a:ext cx="11978783" cy="626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Dados técnicos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8FB3637C-C271-4D2B-8EF6-687D5C751D22}"/>
              </a:ext>
            </a:extLst>
          </p:cNvPr>
          <p:cNvSpPr txBox="1"/>
          <p:nvPr/>
        </p:nvSpPr>
        <p:spPr>
          <a:xfrm>
            <a:off x="110836" y="637555"/>
            <a:ext cx="1302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Plano amostral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99073A68-288C-438C-9AF5-AFBAA4CFE7EB}"/>
              </a:ext>
            </a:extLst>
          </p:cNvPr>
          <p:cNvSpPr txBox="1"/>
          <p:nvPr/>
        </p:nvSpPr>
        <p:spPr>
          <a:xfrm>
            <a:off x="0" y="6554609"/>
            <a:ext cx="2833350" cy="246169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defPPr>
              <a:defRPr lang="pt-BR"/>
            </a:defPPr>
            <a:lvl1pPr defTabSz="1219535">
              <a:defRPr sz="1000" kern="0">
                <a:solidFill>
                  <a:srgbClr val="4D4E53"/>
                </a:solidFill>
              </a:defRPr>
            </a:lvl1pPr>
          </a:lstStyle>
          <a:p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Nota: Resultados apresentados em percentual (%).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xmlns="" id="{C7FA2246-B46F-4190-96E0-6BEED7A7D6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099025"/>
              </p:ext>
            </p:extLst>
          </p:nvPr>
        </p:nvGraphicFramePr>
        <p:xfrm>
          <a:off x="423721" y="1171670"/>
          <a:ext cx="5772425" cy="4646736"/>
        </p:xfrm>
        <a:graphic>
          <a:graphicData uri="http://schemas.openxmlformats.org/drawingml/2006/table">
            <a:tbl>
              <a:tblPr/>
              <a:tblGrid>
                <a:gridCol w="2073464">
                  <a:extLst>
                    <a:ext uri="{9D8B030D-6E8A-4147-A177-3AD203B41FA5}">
                      <a16:colId xmlns:a16="http://schemas.microsoft.com/office/drawing/2014/main" xmlns="" val="2479003568"/>
                    </a:ext>
                  </a:extLst>
                </a:gridCol>
                <a:gridCol w="1172987">
                  <a:extLst>
                    <a:ext uri="{9D8B030D-6E8A-4147-A177-3AD203B41FA5}">
                      <a16:colId xmlns:a16="http://schemas.microsoft.com/office/drawing/2014/main" xmlns="" val="3975291648"/>
                    </a:ext>
                  </a:extLst>
                </a:gridCol>
                <a:gridCol w="180000">
                  <a:extLst>
                    <a:ext uri="{9D8B030D-6E8A-4147-A177-3AD203B41FA5}">
                      <a16:colId xmlns:a16="http://schemas.microsoft.com/office/drawing/2014/main" xmlns="" val="4221259952"/>
                    </a:ext>
                  </a:extLst>
                </a:gridCol>
                <a:gridCol w="1172987">
                  <a:extLst>
                    <a:ext uri="{9D8B030D-6E8A-4147-A177-3AD203B41FA5}">
                      <a16:colId xmlns:a16="http://schemas.microsoft.com/office/drawing/2014/main" xmlns="" val="296546883"/>
                    </a:ext>
                  </a:extLst>
                </a:gridCol>
                <a:gridCol w="1172987">
                  <a:extLst>
                    <a:ext uri="{9D8B030D-6E8A-4147-A177-3AD203B41FA5}">
                      <a16:colId xmlns:a16="http://schemas.microsoft.com/office/drawing/2014/main" xmlns="" val="70909319"/>
                    </a:ext>
                  </a:extLst>
                </a:gridCol>
              </a:tblGrid>
              <a:tr h="29042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Distribuição por Cidade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Intervalo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1881372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Região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Pesquisado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Limite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Limite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0109011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Espumoso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1589148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Ibirubá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9306459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Tapera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8344492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Quinze De Novembro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1401038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Selbach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8792988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Colorado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49674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Alto Alegre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6676065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Campos Borges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5711154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Passo Fundo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97863973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Arroio Do Tigre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76954672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Salto Do Jacuí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7932485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Pântano Grande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782896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Estrela Velha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2009218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Fortaleza Dos Valos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1172660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xmlns="" id="{A4B31F0B-FC04-405D-B027-09C23286F5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491814"/>
              </p:ext>
            </p:extLst>
          </p:nvPr>
        </p:nvGraphicFramePr>
        <p:xfrm>
          <a:off x="6825240" y="1171670"/>
          <a:ext cx="4943039" cy="2323368"/>
        </p:xfrm>
        <a:graphic>
          <a:graphicData uri="http://schemas.openxmlformats.org/drawingml/2006/table">
            <a:tbl>
              <a:tblPr/>
              <a:tblGrid>
                <a:gridCol w="1244078">
                  <a:extLst>
                    <a:ext uri="{9D8B030D-6E8A-4147-A177-3AD203B41FA5}">
                      <a16:colId xmlns:a16="http://schemas.microsoft.com/office/drawing/2014/main" xmlns="" val="1222817563"/>
                    </a:ext>
                  </a:extLst>
                </a:gridCol>
                <a:gridCol w="1172987">
                  <a:extLst>
                    <a:ext uri="{9D8B030D-6E8A-4147-A177-3AD203B41FA5}">
                      <a16:colId xmlns:a16="http://schemas.microsoft.com/office/drawing/2014/main" xmlns="" val="3014015914"/>
                    </a:ext>
                  </a:extLst>
                </a:gridCol>
                <a:gridCol w="180000">
                  <a:extLst>
                    <a:ext uri="{9D8B030D-6E8A-4147-A177-3AD203B41FA5}">
                      <a16:colId xmlns:a16="http://schemas.microsoft.com/office/drawing/2014/main" xmlns="" val="3266097213"/>
                    </a:ext>
                  </a:extLst>
                </a:gridCol>
                <a:gridCol w="1172987">
                  <a:extLst>
                    <a:ext uri="{9D8B030D-6E8A-4147-A177-3AD203B41FA5}">
                      <a16:colId xmlns:a16="http://schemas.microsoft.com/office/drawing/2014/main" xmlns="" val="653553222"/>
                    </a:ext>
                  </a:extLst>
                </a:gridCol>
                <a:gridCol w="1172987">
                  <a:extLst>
                    <a:ext uri="{9D8B030D-6E8A-4147-A177-3AD203B41FA5}">
                      <a16:colId xmlns:a16="http://schemas.microsoft.com/office/drawing/2014/main" xmlns="" val="4171451215"/>
                    </a:ext>
                  </a:extLst>
                </a:gridCol>
              </a:tblGrid>
              <a:tr h="29042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Distribuição por Faixa Etária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Intervalo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1881372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Pesquisado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Limite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Limite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0109011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1589148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9306459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8344492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1401038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8792988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49674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xmlns="" id="{3FB3ECD5-87D6-4251-A145-8011C997EF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198576"/>
              </p:ext>
            </p:extLst>
          </p:nvPr>
        </p:nvGraphicFramePr>
        <p:xfrm>
          <a:off x="6825239" y="4034425"/>
          <a:ext cx="4943039" cy="1161684"/>
        </p:xfrm>
        <a:graphic>
          <a:graphicData uri="http://schemas.openxmlformats.org/drawingml/2006/table">
            <a:tbl>
              <a:tblPr/>
              <a:tblGrid>
                <a:gridCol w="1244078">
                  <a:extLst>
                    <a:ext uri="{9D8B030D-6E8A-4147-A177-3AD203B41FA5}">
                      <a16:colId xmlns:a16="http://schemas.microsoft.com/office/drawing/2014/main" xmlns="" val="1222817563"/>
                    </a:ext>
                  </a:extLst>
                </a:gridCol>
                <a:gridCol w="1172987">
                  <a:extLst>
                    <a:ext uri="{9D8B030D-6E8A-4147-A177-3AD203B41FA5}">
                      <a16:colId xmlns:a16="http://schemas.microsoft.com/office/drawing/2014/main" xmlns="" val="3014015914"/>
                    </a:ext>
                  </a:extLst>
                </a:gridCol>
                <a:gridCol w="180000">
                  <a:extLst>
                    <a:ext uri="{9D8B030D-6E8A-4147-A177-3AD203B41FA5}">
                      <a16:colId xmlns:a16="http://schemas.microsoft.com/office/drawing/2014/main" xmlns="" val="3266097213"/>
                    </a:ext>
                  </a:extLst>
                </a:gridCol>
                <a:gridCol w="1172987">
                  <a:extLst>
                    <a:ext uri="{9D8B030D-6E8A-4147-A177-3AD203B41FA5}">
                      <a16:colId xmlns:a16="http://schemas.microsoft.com/office/drawing/2014/main" xmlns="" val="653553222"/>
                    </a:ext>
                  </a:extLst>
                </a:gridCol>
                <a:gridCol w="1172987">
                  <a:extLst>
                    <a:ext uri="{9D8B030D-6E8A-4147-A177-3AD203B41FA5}">
                      <a16:colId xmlns:a16="http://schemas.microsoft.com/office/drawing/2014/main" xmlns="" val="4171451215"/>
                    </a:ext>
                  </a:extLst>
                </a:gridCol>
              </a:tblGrid>
              <a:tr h="29042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Distribuição por Gênero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Intervalo de Confiança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76954672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Gênero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Pesquisado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Limite Inferior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Limite Superior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7932485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782896"/>
                  </a:ext>
                </a:extLst>
              </a:tr>
              <a:tr h="29042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2009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25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aixaDeTexto 39">
            <a:extLst>
              <a:ext uri="{FF2B5EF4-FFF2-40B4-BE49-F238E27FC236}">
                <a16:creationId xmlns:a16="http://schemas.microsoft.com/office/drawing/2014/main" xmlns="" id="{78AAB0CD-5DF8-4BDA-8C78-C76F374110E9}"/>
              </a:ext>
            </a:extLst>
          </p:cNvPr>
          <p:cNvSpPr txBox="1"/>
          <p:nvPr/>
        </p:nvSpPr>
        <p:spPr>
          <a:xfrm>
            <a:off x="6096001" y="641408"/>
            <a:ext cx="1267655" cy="317186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>
            <a:defPPr>
              <a:defRPr lang="pt-BR"/>
            </a:defPPr>
            <a:lvl1pPr>
              <a:defRPr sz="1600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Gênero 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xmlns="" id="{8132A9B3-22E6-4C89-9D57-82A14D609916}"/>
              </a:ext>
            </a:extLst>
          </p:cNvPr>
          <p:cNvSpPr txBox="1"/>
          <p:nvPr/>
        </p:nvSpPr>
        <p:spPr>
          <a:xfrm>
            <a:off x="111617" y="641408"/>
            <a:ext cx="1407434" cy="317186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Faixa Etária</a:t>
            </a:r>
          </a:p>
        </p:txBody>
      </p:sp>
      <p:cxnSp>
        <p:nvCxnSpPr>
          <p:cNvPr id="42" name="Conector reto 41">
            <a:extLst>
              <a:ext uri="{FF2B5EF4-FFF2-40B4-BE49-F238E27FC236}">
                <a16:creationId xmlns:a16="http://schemas.microsoft.com/office/drawing/2014/main" xmlns="" id="{221A06B4-5D81-419D-AFDA-57E6B5118284}"/>
              </a:ext>
            </a:extLst>
          </p:cNvPr>
          <p:cNvCxnSpPr/>
          <p:nvPr/>
        </p:nvCxnSpPr>
        <p:spPr>
          <a:xfrm>
            <a:off x="6096000" y="779105"/>
            <a:ext cx="0" cy="549181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ítulo 3">
            <a:extLst>
              <a:ext uri="{FF2B5EF4-FFF2-40B4-BE49-F238E27FC236}">
                <a16:creationId xmlns:a16="http://schemas.microsoft.com/office/drawing/2014/main" xmlns="" id="{3CABFD04-0600-4EAF-84E4-FFA5E226E1B8}"/>
              </a:ext>
            </a:extLst>
          </p:cNvPr>
          <p:cNvSpPr txBox="1">
            <a:spLocks/>
          </p:cNvSpPr>
          <p:nvPr/>
        </p:nvSpPr>
        <p:spPr>
          <a:xfrm>
            <a:off x="72570" y="57372"/>
            <a:ext cx="12080383" cy="626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Dados técnicos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8E226CB9-88D0-4F08-B219-3CA59299ED99}"/>
              </a:ext>
            </a:extLst>
          </p:cNvPr>
          <p:cNvSpPr txBox="1"/>
          <p:nvPr/>
        </p:nvSpPr>
        <p:spPr>
          <a:xfrm>
            <a:off x="0" y="6554609"/>
            <a:ext cx="2833350" cy="246169"/>
          </a:xfrm>
          <a:prstGeom prst="rect">
            <a:avLst/>
          </a:prstGeom>
          <a:noFill/>
        </p:spPr>
        <p:txBody>
          <a:bodyPr wrap="square" lIns="91390" tIns="45694" rIns="91390" bIns="45694" rtlCol="0">
            <a:spAutoFit/>
          </a:bodyPr>
          <a:lstStyle>
            <a:defPPr>
              <a:defRPr lang="pt-BR"/>
            </a:defPPr>
            <a:lvl1pPr defTabSz="1219535">
              <a:defRPr sz="1000" kern="0">
                <a:solidFill>
                  <a:srgbClr val="4D4E53"/>
                </a:solidFill>
              </a:defRPr>
            </a:lvl1pPr>
          </a:lstStyle>
          <a:p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Nota: Resultados apresentados em percentual (%).</a:t>
            </a:r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xmlns="" id="{00000000-0008-0000-02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9133909"/>
              </p:ext>
            </p:extLst>
          </p:nvPr>
        </p:nvGraphicFramePr>
        <p:xfrm>
          <a:off x="56156" y="1267771"/>
          <a:ext cx="5846400" cy="4811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5" name="Agrupar 14">
            <a:extLst>
              <a:ext uri="{FF2B5EF4-FFF2-40B4-BE49-F238E27FC236}">
                <a16:creationId xmlns:a16="http://schemas.microsoft.com/office/drawing/2014/main" xmlns="" id="{13C809F9-DD6D-4A2A-9191-C660E1E80927}"/>
              </a:ext>
            </a:extLst>
          </p:cNvPr>
          <p:cNvGrpSpPr/>
          <p:nvPr/>
        </p:nvGrpSpPr>
        <p:grpSpPr>
          <a:xfrm>
            <a:off x="6682516" y="1046480"/>
            <a:ext cx="4879560" cy="4935832"/>
            <a:chOff x="0" y="0"/>
            <a:chExt cx="3566772" cy="3305175"/>
          </a:xfrm>
        </p:grpSpPr>
        <p:sp>
          <p:nvSpPr>
            <p:cNvPr id="16" name="Elipse 15">
              <a:extLst>
                <a:ext uri="{FF2B5EF4-FFF2-40B4-BE49-F238E27FC236}">
                  <a16:creationId xmlns:a16="http://schemas.microsoft.com/office/drawing/2014/main" xmlns="" id="{423A91ED-640D-4493-8B80-A6E4BE7B4812}"/>
                </a:ext>
              </a:extLst>
            </p:cNvPr>
            <p:cNvSpPr/>
            <p:nvPr/>
          </p:nvSpPr>
          <p:spPr>
            <a:xfrm>
              <a:off x="1898251" y="2942102"/>
              <a:ext cx="1161819" cy="29935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dirty="0"/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xmlns="" id="{C2B975D3-4279-473E-8546-2A994D0563CE}"/>
                </a:ext>
              </a:extLst>
            </p:cNvPr>
            <p:cNvSpPr/>
            <p:nvPr/>
          </p:nvSpPr>
          <p:spPr>
            <a:xfrm>
              <a:off x="489857" y="2883354"/>
              <a:ext cx="1161818" cy="29935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 dirty="0"/>
            </a:p>
          </p:txBody>
        </p:sp>
        <p:pic>
          <p:nvPicPr>
            <p:cNvPr id="18" name="Imagem 17" descr="Free vector graphic: Silhouette, Man, Women'S - Free Image ...">
              <a:extLst>
                <a:ext uri="{FF2B5EF4-FFF2-40B4-BE49-F238E27FC236}">
                  <a16:creationId xmlns:a16="http://schemas.microsoft.com/office/drawing/2014/main" xmlns="" id="{00000000-0008-0000-0200-0000250000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76"/>
            <a:stretch/>
          </p:blipFill>
          <p:spPr>
            <a:xfrm>
              <a:off x="607420" y="210442"/>
              <a:ext cx="1002239" cy="2933807"/>
            </a:xfrm>
            <a:prstGeom prst="rect">
              <a:avLst/>
            </a:prstGeom>
          </p:spPr>
        </p:pic>
        <p:pic>
          <p:nvPicPr>
            <p:cNvPr id="19" name="Imagem 18" descr="Free vector graphic: Silhouette, Man, Women'S - Free Image ...">
              <a:extLst>
                <a:ext uri="{FF2B5EF4-FFF2-40B4-BE49-F238E27FC236}">
                  <a16:creationId xmlns:a16="http://schemas.microsoft.com/office/drawing/2014/main" xmlns="" id="{00000000-0008-0000-0200-00004F0000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duotone>
                <a:prstClr val="black"/>
                <a:srgbClr val="FF66CC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680"/>
            <a:stretch/>
          </p:blipFill>
          <p:spPr>
            <a:xfrm>
              <a:off x="1928553" y="247579"/>
              <a:ext cx="990117" cy="2933807"/>
            </a:xfrm>
            <a:prstGeom prst="rect">
              <a:avLst/>
            </a:prstGeom>
          </p:spPr>
        </p:pic>
        <p:graphicFrame>
          <p:nvGraphicFramePr>
            <p:cNvPr id="20" name="Gráfico 19">
              <a:extLst>
                <a:ext uri="{FF2B5EF4-FFF2-40B4-BE49-F238E27FC236}">
                  <a16:creationId xmlns:a16="http://schemas.microsoft.com/office/drawing/2014/main" xmlns="" id="{00000000-0008-0000-0200-000005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77352893"/>
                </p:ext>
              </p:extLst>
            </p:nvPr>
          </p:nvGraphicFramePr>
          <p:xfrm>
            <a:off x="0" y="0"/>
            <a:ext cx="3566772" cy="33051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56365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A7602842-B921-48E1-9A55-81B9BEE3E2C0}"/>
              </a:ext>
            </a:extLst>
          </p:cNvPr>
          <p:cNvSpPr txBox="1"/>
          <p:nvPr/>
        </p:nvSpPr>
        <p:spPr>
          <a:xfrm>
            <a:off x="1253" y="641716"/>
            <a:ext cx="11906440" cy="532629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1 - Nos 12 últimos meses, com que frequência você conseguiu ter cuidados de saúde (por exemplo: consultas, exames ou tratamentos) por meio de seu plano de saúde quando necessitou?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xmlns="" id="{F55C8082-433E-4862-907A-9CCA48DCA1E6}"/>
              </a:ext>
            </a:extLst>
          </p:cNvPr>
          <p:cNvSpPr/>
          <p:nvPr/>
        </p:nvSpPr>
        <p:spPr>
          <a:xfrm>
            <a:off x="195406" y="5405781"/>
            <a:ext cx="11801187" cy="1199725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80,2% mencionam conseguir atendimento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Sempre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Maioria Das Vezes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em patamar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Conformidade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Além disso, apenas 0,3% respondeu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Nunca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ótimo resultado.</a:t>
            </a: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 entanto, cabe um ponto de atenção quanto ao fato das opções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Às vezes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maioria das vezes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estão tecnicamente empatadas dentro da margem de erro.</a:t>
            </a:r>
          </a:p>
          <a:p>
            <a:pPr algn="just"/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 faixa etária, os mais contentes possuem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18 a 20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pois optaram apenas pelas opções positivas. Por outro lado, a faixa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31 a 40 anos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é a que mais escolhe entre as opções negativas.</a:t>
            </a:r>
          </a:p>
        </p:txBody>
      </p:sp>
      <p:graphicFrame>
        <p:nvGraphicFramePr>
          <p:cNvPr id="29" name="Tabela 28">
            <a:extLst>
              <a:ext uri="{FF2B5EF4-FFF2-40B4-BE49-F238E27FC236}">
                <a16:creationId xmlns:a16="http://schemas.microsoft.com/office/drawing/2014/main" xmlns="" id="{C1FF1FA7-BD50-422D-863C-871A84E2A6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277439"/>
              </p:ext>
            </p:extLst>
          </p:nvPr>
        </p:nvGraphicFramePr>
        <p:xfrm>
          <a:off x="6220496" y="1720490"/>
          <a:ext cx="5776095" cy="2900400"/>
        </p:xfrm>
        <a:graphic>
          <a:graphicData uri="http://schemas.openxmlformats.org/drawingml/2006/table">
            <a:tbl>
              <a:tblPr/>
              <a:tblGrid>
                <a:gridCol w="1155219">
                  <a:extLst>
                    <a:ext uri="{9D8B030D-6E8A-4147-A177-3AD203B41FA5}">
                      <a16:colId xmlns:a16="http://schemas.microsoft.com/office/drawing/2014/main" xmlns="" val="4043476719"/>
                    </a:ext>
                  </a:extLst>
                </a:gridCol>
                <a:gridCol w="1155219">
                  <a:extLst>
                    <a:ext uri="{9D8B030D-6E8A-4147-A177-3AD203B41FA5}">
                      <a16:colId xmlns:a16="http://schemas.microsoft.com/office/drawing/2014/main" xmlns="" val="887322865"/>
                    </a:ext>
                  </a:extLst>
                </a:gridCol>
                <a:gridCol w="1155219">
                  <a:extLst>
                    <a:ext uri="{9D8B030D-6E8A-4147-A177-3AD203B41FA5}">
                      <a16:colId xmlns:a16="http://schemas.microsoft.com/office/drawing/2014/main" xmlns="" val="3504795122"/>
                    </a:ext>
                  </a:extLst>
                </a:gridCol>
                <a:gridCol w="1155219">
                  <a:extLst>
                    <a:ext uri="{9D8B030D-6E8A-4147-A177-3AD203B41FA5}">
                      <a16:colId xmlns:a16="http://schemas.microsoft.com/office/drawing/2014/main" xmlns="" val="4252080179"/>
                    </a:ext>
                  </a:extLst>
                </a:gridCol>
                <a:gridCol w="1155219">
                  <a:extLst>
                    <a:ext uri="{9D8B030D-6E8A-4147-A177-3AD203B41FA5}">
                      <a16:colId xmlns:a16="http://schemas.microsoft.com/office/drawing/2014/main" xmlns="" val="243179624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GÊNERO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 maioria</a:t>
                      </a:r>
                      <a:b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das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132023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15,8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64,3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00399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62,0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644362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877057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 maioria</a:t>
                      </a:r>
                      <a:b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das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473572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75,0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808538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53,5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112976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51,4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38407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55,8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550393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71,9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935338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72,1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4565186"/>
                  </a:ext>
                </a:extLst>
              </a:tr>
            </a:tbl>
          </a:graphicData>
        </a:graphic>
      </p:graphicFrame>
      <p:sp>
        <p:nvSpPr>
          <p:cNvPr id="26" name="Retângulo: Cantos Arredondados 25">
            <a:extLst>
              <a:ext uri="{FF2B5EF4-FFF2-40B4-BE49-F238E27FC236}">
                <a16:creationId xmlns:a16="http://schemas.microsoft.com/office/drawing/2014/main" xmlns="" id="{F5E454FE-29BD-44B2-B9D0-95B74158B6C9}"/>
              </a:ext>
            </a:extLst>
          </p:cNvPr>
          <p:cNvSpPr/>
          <p:nvPr/>
        </p:nvSpPr>
        <p:spPr>
          <a:xfrm>
            <a:off x="7356389" y="3786348"/>
            <a:ext cx="2339546" cy="207325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9" name="Título 3">
            <a:extLst>
              <a:ext uri="{FF2B5EF4-FFF2-40B4-BE49-F238E27FC236}">
                <a16:creationId xmlns:a16="http://schemas.microsoft.com/office/drawing/2014/main" xmlns="" id="{996CD8E5-BF04-4522-BD5B-7650BA77A3E4}"/>
              </a:ext>
            </a:extLst>
          </p:cNvPr>
          <p:cNvSpPr txBox="1">
            <a:spLocks/>
          </p:cNvSpPr>
          <p:nvPr/>
        </p:nvSpPr>
        <p:spPr>
          <a:xfrm>
            <a:off x="72570" y="57372"/>
            <a:ext cx="12109411" cy="626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Atenção à saúde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B1B589F5-FEC2-495C-9616-4B01E4D45F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947752"/>
              </p:ext>
            </p:extLst>
          </p:nvPr>
        </p:nvGraphicFramePr>
        <p:xfrm>
          <a:off x="195406" y="4834281"/>
          <a:ext cx="3657600" cy="5715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1629667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3846138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Base: 359 | Margem de Erro: 5.06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se aplica: 30 (não considerados para cálculo dos indicadores)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0946733"/>
                  </a:ext>
                </a:extLst>
              </a:tr>
            </a:tbl>
          </a:graphicData>
        </a:graphic>
      </p:graphicFrame>
      <p:grpSp>
        <p:nvGrpSpPr>
          <p:cNvPr id="22" name="Agrupar 21">
            <a:extLst>
              <a:ext uri="{FF2B5EF4-FFF2-40B4-BE49-F238E27FC236}">
                <a16:creationId xmlns:a16="http://schemas.microsoft.com/office/drawing/2014/main" xmlns="" id="{E3F4533D-BBCE-4AB5-AED2-F9E9ADDA74B5}"/>
              </a:ext>
            </a:extLst>
          </p:cNvPr>
          <p:cNvGrpSpPr/>
          <p:nvPr/>
        </p:nvGrpSpPr>
        <p:grpSpPr>
          <a:xfrm>
            <a:off x="551935" y="1409798"/>
            <a:ext cx="5554506" cy="3226037"/>
            <a:chOff x="0" y="0"/>
            <a:chExt cx="4856400" cy="3226037"/>
          </a:xfrm>
        </p:grpSpPr>
        <p:graphicFrame>
          <p:nvGraphicFramePr>
            <p:cNvPr id="24" name="Gráfico 23">
              <a:extLst>
                <a:ext uri="{FF2B5EF4-FFF2-40B4-BE49-F238E27FC236}">
                  <a16:creationId xmlns:a16="http://schemas.microsoft.com/office/drawing/2014/main" xmlns="" id="{00000000-0008-0000-0200-00000900000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520411185"/>
                </p:ext>
              </p:extLst>
            </p:nvPr>
          </p:nvGraphicFramePr>
          <p:xfrm>
            <a:off x="0" y="558437"/>
            <a:ext cx="4856400" cy="2667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5" name="Retângulo Arredondado 12">
              <a:extLst>
                <a:ext uri="{FF2B5EF4-FFF2-40B4-BE49-F238E27FC236}">
                  <a16:creationId xmlns:a16="http://schemas.microsoft.com/office/drawing/2014/main" xmlns="" id="{00000000-0008-0000-0200-00000D000000}"/>
                </a:ext>
              </a:extLst>
            </p:cNvPr>
            <p:cNvSpPr/>
            <p:nvPr/>
          </p:nvSpPr>
          <p:spPr>
            <a:xfrm>
              <a:off x="3158234" y="2"/>
              <a:ext cx="828000" cy="648000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fld id="{ABC46F36-85AD-43EB-8EA4-9558920B029C}" type="TxLink">
                <a:rPr lang="en-US" sz="1200" b="1" i="0" u="none" strike="noStrike">
                  <a:solidFill>
                    <a:schemeClr val="bg1"/>
                  </a:solidFill>
                  <a:latin typeface="Calibri"/>
                  <a:cs typeface="Calibri"/>
                </a:rPr>
                <a:pPr algn="ctr"/>
                <a:t>Positivo 80,2</a:t>
              </a:fld>
              <a:endParaRPr lang="pt-BR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27" name="Conector reto 26">
              <a:extLst>
                <a:ext uri="{FF2B5EF4-FFF2-40B4-BE49-F238E27FC236}">
                  <a16:creationId xmlns:a16="http://schemas.microsoft.com/office/drawing/2014/main" xmlns="" id="{00000000-0008-0000-0200-00000B000000}"/>
                </a:ext>
              </a:extLst>
            </p:cNvPr>
            <p:cNvCxnSpPr>
              <a:cxnSpLocks/>
            </p:cNvCxnSpPr>
            <p:nvPr/>
          </p:nvCxnSpPr>
          <p:spPr>
            <a:xfrm>
              <a:off x="2411809" y="108467"/>
              <a:ext cx="1" cy="2922755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tângulo Arredondado 13">
              <a:extLst>
                <a:ext uri="{FF2B5EF4-FFF2-40B4-BE49-F238E27FC236}">
                  <a16:creationId xmlns:a16="http://schemas.microsoft.com/office/drawing/2014/main" xmlns="" id="{00000000-0008-0000-0200-00000E000000}"/>
                </a:ext>
              </a:extLst>
            </p:cNvPr>
            <p:cNvSpPr/>
            <p:nvPr/>
          </p:nvSpPr>
          <p:spPr>
            <a:xfrm>
              <a:off x="876274" y="0"/>
              <a:ext cx="828000" cy="6480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b="1" i="0" u="none" strike="noStrike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  <a:cs typeface="Calibri"/>
                </a:rPr>
                <a:t>Negativo</a:t>
              </a:r>
            </a:p>
            <a:p>
              <a:pPr algn="ctr"/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  <a:cs typeface="Calibri"/>
                </a:rPr>
                <a:t>19,8</a:t>
              </a:r>
              <a:endPara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xmlns="" id="{AB2A1A05-5D5F-4C6C-9436-CD02735F1A7E}"/>
              </a:ext>
            </a:extLst>
          </p:cNvPr>
          <p:cNvSpPr/>
          <p:nvPr/>
        </p:nvSpPr>
        <p:spPr>
          <a:xfrm>
            <a:off x="9695935" y="3363157"/>
            <a:ext cx="2268734" cy="210624"/>
          </a:xfrm>
          <a:prstGeom prst="roundRect">
            <a:avLst/>
          </a:prstGeom>
          <a:noFill/>
          <a:ln w="28575">
            <a:solidFill>
              <a:schemeClr val="accent6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xmlns="" id="{93301359-D80B-4731-973A-BAC3A5530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462540"/>
              </p:ext>
            </p:extLst>
          </p:nvPr>
        </p:nvGraphicFramePr>
        <p:xfrm>
          <a:off x="64394" y="4229772"/>
          <a:ext cx="6156102" cy="550500"/>
        </p:xfrm>
        <a:graphic>
          <a:graphicData uri="http://schemas.openxmlformats.org/drawingml/2006/table">
            <a:tbl>
              <a:tblPr/>
              <a:tblGrid>
                <a:gridCol w="825292">
                  <a:extLst>
                    <a:ext uri="{9D8B030D-6E8A-4147-A177-3AD203B41FA5}">
                      <a16:colId xmlns:a16="http://schemas.microsoft.com/office/drawing/2014/main" xmlns="" val="1097280946"/>
                    </a:ext>
                  </a:extLst>
                </a:gridCol>
                <a:gridCol w="1145060">
                  <a:extLst>
                    <a:ext uri="{9D8B030D-6E8A-4147-A177-3AD203B41FA5}">
                      <a16:colId xmlns:a16="http://schemas.microsoft.com/office/drawing/2014/main" xmlns="" val="2165280647"/>
                    </a:ext>
                  </a:extLst>
                </a:gridCol>
                <a:gridCol w="1309816">
                  <a:extLst>
                    <a:ext uri="{9D8B030D-6E8A-4147-A177-3AD203B41FA5}">
                      <a16:colId xmlns:a16="http://schemas.microsoft.com/office/drawing/2014/main" xmlns="" val="3298146854"/>
                    </a:ext>
                  </a:extLst>
                </a:gridCol>
                <a:gridCol w="1383957">
                  <a:extLst>
                    <a:ext uri="{9D8B030D-6E8A-4147-A177-3AD203B41FA5}">
                      <a16:colId xmlns:a16="http://schemas.microsoft.com/office/drawing/2014/main" xmlns="" val="2970168599"/>
                    </a:ext>
                  </a:extLst>
                </a:gridCol>
                <a:gridCol w="1021492">
                  <a:extLst>
                    <a:ext uri="{9D8B030D-6E8A-4147-A177-3AD203B41FA5}">
                      <a16:colId xmlns:a16="http://schemas.microsoft.com/office/drawing/2014/main" xmlns="" val="3009002003"/>
                    </a:ext>
                  </a:extLst>
                </a:gridCol>
                <a:gridCol w="470485">
                  <a:extLst>
                    <a:ext uri="{9D8B030D-6E8A-4147-A177-3AD203B41FA5}">
                      <a16:colId xmlns:a16="http://schemas.microsoft.com/office/drawing/2014/main" xmlns="" val="207175337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078667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Frequência: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18,0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58,4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9678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20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6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A7602842-B921-48E1-9A55-81B9BEE3E2C0}"/>
              </a:ext>
            </a:extLst>
          </p:cNvPr>
          <p:cNvSpPr txBox="1"/>
          <p:nvPr/>
        </p:nvSpPr>
        <p:spPr>
          <a:xfrm>
            <a:off x="1254" y="641716"/>
            <a:ext cx="11906438" cy="532629"/>
          </a:xfrm>
          <a:prstGeom prst="rect">
            <a:avLst/>
          </a:prstGeom>
          <a:noFill/>
          <a:effectLst/>
        </p:spPr>
        <p:txBody>
          <a:bodyPr wrap="square" lIns="100760" tIns="50379" rIns="100760" bIns="50379" rtlCol="0">
            <a:spAutoFit/>
          </a:bodyPr>
          <a:lstStyle/>
          <a:p>
            <a:pPr algn="just"/>
            <a:r>
              <a:rPr lang="pt-BR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2 - Nos últimos 12 meses, quando você necessitou de atenção imediata (por exemplo: caso de urgência ou emergência), com que frequência você foi atendido pelo seu plano de saúde assim que precisou?</a:t>
            </a:r>
          </a:p>
        </p:txBody>
      </p:sp>
      <p:graphicFrame>
        <p:nvGraphicFramePr>
          <p:cNvPr id="34" name="Tabela 33">
            <a:extLst>
              <a:ext uri="{FF2B5EF4-FFF2-40B4-BE49-F238E27FC236}">
                <a16:creationId xmlns:a16="http://schemas.microsoft.com/office/drawing/2014/main" xmlns="" id="{14FB2ED9-16FA-46B8-B1C4-F95BFCCE1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194111"/>
              </p:ext>
            </p:extLst>
          </p:nvPr>
        </p:nvGraphicFramePr>
        <p:xfrm>
          <a:off x="6220496" y="1720490"/>
          <a:ext cx="5776095" cy="2900400"/>
        </p:xfrm>
        <a:graphic>
          <a:graphicData uri="http://schemas.openxmlformats.org/drawingml/2006/table">
            <a:tbl>
              <a:tblPr/>
              <a:tblGrid>
                <a:gridCol w="1155219">
                  <a:extLst>
                    <a:ext uri="{9D8B030D-6E8A-4147-A177-3AD203B41FA5}">
                      <a16:colId xmlns:a16="http://schemas.microsoft.com/office/drawing/2014/main" xmlns="" val="4043476719"/>
                    </a:ext>
                  </a:extLst>
                </a:gridCol>
                <a:gridCol w="1155219">
                  <a:extLst>
                    <a:ext uri="{9D8B030D-6E8A-4147-A177-3AD203B41FA5}">
                      <a16:colId xmlns:a16="http://schemas.microsoft.com/office/drawing/2014/main" xmlns="" val="887322865"/>
                    </a:ext>
                  </a:extLst>
                </a:gridCol>
                <a:gridCol w="1155219">
                  <a:extLst>
                    <a:ext uri="{9D8B030D-6E8A-4147-A177-3AD203B41FA5}">
                      <a16:colId xmlns:a16="http://schemas.microsoft.com/office/drawing/2014/main" xmlns="" val="3504795122"/>
                    </a:ext>
                  </a:extLst>
                </a:gridCol>
                <a:gridCol w="1155219">
                  <a:extLst>
                    <a:ext uri="{9D8B030D-6E8A-4147-A177-3AD203B41FA5}">
                      <a16:colId xmlns:a16="http://schemas.microsoft.com/office/drawing/2014/main" xmlns="" val="4252080179"/>
                    </a:ext>
                  </a:extLst>
                </a:gridCol>
                <a:gridCol w="1155219">
                  <a:extLst>
                    <a:ext uri="{9D8B030D-6E8A-4147-A177-3AD203B41FA5}">
                      <a16:colId xmlns:a16="http://schemas.microsoft.com/office/drawing/2014/main" xmlns="" val="243179624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GÊNERO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 maioria</a:t>
                      </a:r>
                      <a:b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das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132023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Feminino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68,0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00399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Masculino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67,5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644362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877057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FAIXA ETÁRIA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Nunca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Às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 maioria</a:t>
                      </a:r>
                      <a:b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das vezes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Sempre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473572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18 a 20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808538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21 a 30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20,6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55,9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112976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31 a 40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71,7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384070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41 a 50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19,5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73,2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550393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De 51 a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38,1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54,8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935338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Mais de 60 anos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19,8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71,9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4565186"/>
                  </a:ext>
                </a:extLst>
              </a:tr>
            </a:tbl>
          </a:graphicData>
        </a:graphic>
      </p:graphicFrame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xmlns="" id="{F464440D-DEE2-4CE1-945F-56677EF2E429}"/>
              </a:ext>
            </a:extLst>
          </p:cNvPr>
          <p:cNvSpPr/>
          <p:nvPr/>
        </p:nvSpPr>
        <p:spPr>
          <a:xfrm>
            <a:off x="10798628" y="3365407"/>
            <a:ext cx="1187667" cy="209947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xmlns="" id="{CB26BD3A-3C78-4D54-A316-E11C2196930E}"/>
              </a:ext>
            </a:extLst>
          </p:cNvPr>
          <p:cNvSpPr/>
          <p:nvPr/>
        </p:nvSpPr>
        <p:spPr>
          <a:xfrm>
            <a:off x="195402" y="5441272"/>
            <a:ext cx="11794703" cy="1184902"/>
          </a:xfrm>
          <a:prstGeom prst="rect">
            <a:avLst/>
          </a:prstGeom>
          <a:solidFill>
            <a:srgbClr val="F9F9F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0000" tIns="36000" rIns="180000" bIns="37806" rtlCol="0" anchor="ctr"/>
          <a:lstStyle/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89,7% responderam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Sempre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ou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Maioria Das Vezes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em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Conformidade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Destaque positivo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para o resultado de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Sempre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que recebeu 67,8% de citações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para o fato da opção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Nunca 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ser de 1,9%.</a:t>
            </a:r>
          </a:p>
          <a:p>
            <a:pPr algn="just"/>
            <a:endParaRPr lang="pt-B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Analisando por faixa etária, quem mais opta pelas opções negativas possui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21 a 30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O grande destaque fica ao público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18 a 20 anos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pois 100% respondeu </a:t>
            </a:r>
            <a:r>
              <a: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Sempre</a:t>
            </a:r>
            <a:r>
              <a:rPr lang="pt-B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22" name="Retângulo: Cantos Arredondados 21">
            <a:extLst>
              <a:ext uri="{FF2B5EF4-FFF2-40B4-BE49-F238E27FC236}">
                <a16:creationId xmlns:a16="http://schemas.microsoft.com/office/drawing/2014/main" xmlns="" id="{7E686B42-D4FD-406B-9F5A-355B4763E13B}"/>
              </a:ext>
            </a:extLst>
          </p:cNvPr>
          <p:cNvSpPr/>
          <p:nvPr/>
        </p:nvSpPr>
        <p:spPr>
          <a:xfrm>
            <a:off x="7381103" y="3575355"/>
            <a:ext cx="2304276" cy="211078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Título 3">
            <a:extLst>
              <a:ext uri="{FF2B5EF4-FFF2-40B4-BE49-F238E27FC236}">
                <a16:creationId xmlns:a16="http://schemas.microsoft.com/office/drawing/2014/main" xmlns="" id="{860D93C6-57FE-4592-9A3B-0E8587F01109}"/>
              </a:ext>
            </a:extLst>
          </p:cNvPr>
          <p:cNvSpPr txBox="1">
            <a:spLocks/>
          </p:cNvSpPr>
          <p:nvPr/>
        </p:nvSpPr>
        <p:spPr>
          <a:xfrm>
            <a:off x="72570" y="57372"/>
            <a:ext cx="12109411" cy="6263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Atenção à saúde</a:t>
            </a:r>
          </a:p>
        </p:txBody>
      </p:sp>
      <p:graphicFrame>
        <p:nvGraphicFramePr>
          <p:cNvPr id="23" name="Tabela 22">
            <a:extLst>
              <a:ext uri="{FF2B5EF4-FFF2-40B4-BE49-F238E27FC236}">
                <a16:creationId xmlns:a16="http://schemas.microsoft.com/office/drawing/2014/main" xmlns="" id="{9855F66C-297C-4AC5-9430-DE3D27BD1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771776"/>
              </p:ext>
            </p:extLst>
          </p:nvPr>
        </p:nvGraphicFramePr>
        <p:xfrm>
          <a:off x="195402" y="4869772"/>
          <a:ext cx="3657600" cy="5715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1629667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38461384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Base: 270 | Margem de Erro: 5.87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759136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Não se aplica: 119 (não considerados para cálculo dos indicadores)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9790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Nota: Resultados apresentados em percentual (%)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90946733"/>
                  </a:ext>
                </a:extLst>
              </a:tr>
            </a:tbl>
          </a:graphicData>
        </a:graphic>
      </p:graphicFrame>
      <p:grpSp>
        <p:nvGrpSpPr>
          <p:cNvPr id="24" name="Agrupar 23">
            <a:extLst>
              <a:ext uri="{FF2B5EF4-FFF2-40B4-BE49-F238E27FC236}">
                <a16:creationId xmlns:a16="http://schemas.microsoft.com/office/drawing/2014/main" xmlns="" id="{B8A21472-26AA-48BA-8263-74239EB1675F}"/>
              </a:ext>
            </a:extLst>
          </p:cNvPr>
          <p:cNvGrpSpPr/>
          <p:nvPr/>
        </p:nvGrpSpPr>
        <p:grpSpPr>
          <a:xfrm>
            <a:off x="568411" y="1374776"/>
            <a:ext cx="5555076" cy="3126104"/>
            <a:chOff x="0" y="0"/>
            <a:chExt cx="4856400" cy="3222422"/>
          </a:xfrm>
        </p:grpSpPr>
        <p:graphicFrame>
          <p:nvGraphicFramePr>
            <p:cNvPr id="25" name="Gráfico 24">
              <a:extLst>
                <a:ext uri="{FF2B5EF4-FFF2-40B4-BE49-F238E27FC236}">
                  <a16:creationId xmlns:a16="http://schemas.microsoft.com/office/drawing/2014/main" xmlns="" id="{00000000-0008-0000-0200-00001500000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443599219"/>
                </p:ext>
              </p:extLst>
            </p:nvPr>
          </p:nvGraphicFramePr>
          <p:xfrm>
            <a:off x="0" y="554822"/>
            <a:ext cx="4856400" cy="2667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6" name="Retângulo Arredondado 26">
              <a:extLst>
                <a:ext uri="{FF2B5EF4-FFF2-40B4-BE49-F238E27FC236}">
                  <a16:creationId xmlns:a16="http://schemas.microsoft.com/office/drawing/2014/main" xmlns="" id="{00000000-0008-0000-0200-00001B000000}"/>
                </a:ext>
              </a:extLst>
            </p:cNvPr>
            <p:cNvSpPr/>
            <p:nvPr/>
          </p:nvSpPr>
          <p:spPr>
            <a:xfrm>
              <a:off x="3158234" y="0"/>
              <a:ext cx="828000" cy="648000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b="1" i="0" u="none" strike="noStrike" dirty="0">
                  <a:solidFill>
                    <a:schemeClr val="bg1"/>
                  </a:solidFill>
                  <a:latin typeface="Calibri"/>
                  <a:cs typeface="Calibri"/>
                </a:rPr>
                <a:t>Positivo</a:t>
              </a:r>
            </a:p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Calibri"/>
                  <a:cs typeface="Calibri"/>
                </a:rPr>
                <a:t>89,7</a:t>
              </a:r>
              <a:endParaRPr lang="pt-BR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28" name="Retângulo Arredondado 24">
              <a:extLst>
                <a:ext uri="{FF2B5EF4-FFF2-40B4-BE49-F238E27FC236}">
                  <a16:creationId xmlns:a16="http://schemas.microsoft.com/office/drawing/2014/main" xmlns="" id="{00000000-0008-0000-0200-000019000000}"/>
                </a:ext>
              </a:extLst>
            </p:cNvPr>
            <p:cNvSpPr/>
            <p:nvPr/>
          </p:nvSpPr>
          <p:spPr>
            <a:xfrm>
              <a:off x="876274" y="4"/>
              <a:ext cx="828000" cy="6480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b="1" i="0" u="none" strike="noStrike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  <a:cs typeface="Calibri"/>
                </a:rPr>
                <a:t>Negativo</a:t>
              </a:r>
            </a:p>
            <a:p>
              <a:pPr algn="ctr"/>
              <a:r>
                <a:rPr 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/>
                  <a:cs typeface="Calibri"/>
                </a:rPr>
                <a:t>10,4</a:t>
              </a:r>
              <a:endParaRPr lang="pt-BR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29" name="Conector reto 28">
              <a:extLst>
                <a:ext uri="{FF2B5EF4-FFF2-40B4-BE49-F238E27FC236}">
                  <a16:creationId xmlns:a16="http://schemas.microsoft.com/office/drawing/2014/main" xmlns="" id="{38475505-56B4-4C01-85A5-CA6DF3E3F258}"/>
                </a:ext>
              </a:extLst>
            </p:cNvPr>
            <p:cNvCxnSpPr>
              <a:cxnSpLocks/>
            </p:cNvCxnSpPr>
            <p:nvPr/>
          </p:nvCxnSpPr>
          <p:spPr>
            <a:xfrm>
              <a:off x="2430000" y="0"/>
              <a:ext cx="0" cy="3222422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xmlns="" id="{39EA023D-C3B2-4F92-AF7F-70CBAF96F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523732"/>
              </p:ext>
            </p:extLst>
          </p:nvPr>
        </p:nvGraphicFramePr>
        <p:xfrm>
          <a:off x="64394" y="4229772"/>
          <a:ext cx="6156102" cy="550500"/>
        </p:xfrm>
        <a:graphic>
          <a:graphicData uri="http://schemas.openxmlformats.org/drawingml/2006/table">
            <a:tbl>
              <a:tblPr/>
              <a:tblGrid>
                <a:gridCol w="825292">
                  <a:extLst>
                    <a:ext uri="{9D8B030D-6E8A-4147-A177-3AD203B41FA5}">
                      <a16:colId xmlns:a16="http://schemas.microsoft.com/office/drawing/2014/main" xmlns="" val="1097280946"/>
                    </a:ext>
                  </a:extLst>
                </a:gridCol>
                <a:gridCol w="1145060">
                  <a:extLst>
                    <a:ext uri="{9D8B030D-6E8A-4147-A177-3AD203B41FA5}">
                      <a16:colId xmlns:a16="http://schemas.microsoft.com/office/drawing/2014/main" xmlns="" val="2165280647"/>
                    </a:ext>
                  </a:extLst>
                </a:gridCol>
                <a:gridCol w="1309816">
                  <a:extLst>
                    <a:ext uri="{9D8B030D-6E8A-4147-A177-3AD203B41FA5}">
                      <a16:colId xmlns:a16="http://schemas.microsoft.com/office/drawing/2014/main" xmlns="" val="3298146854"/>
                    </a:ext>
                  </a:extLst>
                </a:gridCol>
                <a:gridCol w="1383957">
                  <a:extLst>
                    <a:ext uri="{9D8B030D-6E8A-4147-A177-3AD203B41FA5}">
                      <a16:colId xmlns:a16="http://schemas.microsoft.com/office/drawing/2014/main" xmlns="" val="2970168599"/>
                    </a:ext>
                  </a:extLst>
                </a:gridCol>
                <a:gridCol w="1021492">
                  <a:extLst>
                    <a:ext uri="{9D8B030D-6E8A-4147-A177-3AD203B41FA5}">
                      <a16:colId xmlns:a16="http://schemas.microsoft.com/office/drawing/2014/main" xmlns="" val="3009002003"/>
                    </a:ext>
                  </a:extLst>
                </a:gridCol>
                <a:gridCol w="470485">
                  <a:extLst>
                    <a:ext uri="{9D8B030D-6E8A-4147-A177-3AD203B41FA5}">
                      <a16:colId xmlns:a16="http://schemas.microsoft.com/office/drawing/2014/main" xmlns="" val="207175337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0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078667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Frequência: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47,0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9678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516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9"/>
    </mc:Choice>
    <mc:Fallback xmlns="">
      <p:transition spd="slow" advTm="15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2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3844</Words>
  <Application>Microsoft Office PowerPoint</Application>
  <PresentationFormat>Widescreen</PresentationFormat>
  <Paragraphs>1053</Paragraphs>
  <Slides>19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Khmer UI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 Valério</dc:creator>
  <cp:lastModifiedBy>Paulo Camera</cp:lastModifiedBy>
  <cp:revision>797</cp:revision>
  <dcterms:created xsi:type="dcterms:W3CDTF">2018-04-13T15:10:18Z</dcterms:created>
  <dcterms:modified xsi:type="dcterms:W3CDTF">2020-05-21T12:05:01Z</dcterms:modified>
</cp:coreProperties>
</file>