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305" r:id="rId4"/>
    <p:sldId id="287" r:id="rId5"/>
    <p:sldId id="288" r:id="rId6"/>
    <p:sldId id="289" r:id="rId7"/>
    <p:sldId id="281" r:id="rId8"/>
    <p:sldId id="280" r:id="rId9"/>
    <p:sldId id="283" r:id="rId10"/>
    <p:sldId id="284" r:id="rId11"/>
    <p:sldId id="290" r:id="rId12"/>
    <p:sldId id="286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4" r:id="rId23"/>
    <p:sldId id="300" r:id="rId24"/>
    <p:sldId id="301" r:id="rId25"/>
    <p:sldId id="302" r:id="rId26"/>
    <p:sldId id="303" r:id="rId27"/>
    <p:sldId id="268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34B"/>
    <a:srgbClr val="C4CB89"/>
    <a:srgbClr val="00995D"/>
    <a:srgbClr val="411564"/>
    <a:srgbClr val="0A5F55"/>
    <a:srgbClr val="A3238E"/>
    <a:srgbClr val="5B5C65"/>
    <a:srgbClr val="C4C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33" autoAdjust="0"/>
  </p:normalViewPr>
  <p:slideViewPr>
    <p:cSldViewPr snapToGrid="0" snapToObjects="1">
      <p:cViewPr varScale="1">
        <p:scale>
          <a:sx n="96" d="100"/>
          <a:sy n="96" d="100"/>
        </p:scale>
        <p:origin x="636" y="78"/>
      </p:cViewPr>
      <p:guideLst>
        <p:guide orient="horz" pos="1620"/>
        <p:guide pos="22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D53E-BA42-456E-99AA-0F0C2775F1F9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A769B-960E-43C2-A88E-E2F349E04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105" y="1737361"/>
            <a:ext cx="6423471" cy="9922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x-none" dirty="0"/>
              <a:t>Título</a:t>
            </a:r>
            <a:r>
              <a:rPr lang="pt-BR" dirty="0"/>
              <a:t> da apresentação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7882" y="2778681"/>
            <a:ext cx="5289917" cy="8744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B1D34B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Nome do palestrante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FD18F0-71DB-4F87-841C-A865BB93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9" y="514262"/>
            <a:ext cx="2155623" cy="83335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5A4B11A-04FF-4983-B8AE-9EDB9B668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5144"/>
          <a:stretch/>
        </p:blipFill>
        <p:spPr>
          <a:xfrm>
            <a:off x="6743298" y="-840420"/>
            <a:ext cx="1645576" cy="29587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F997FFB-1DBF-4344-B9E4-798C3C87D0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75036" y="422704"/>
            <a:ext cx="2782101" cy="9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Seçã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856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5B5C6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8342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C4CBCF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Subtítulo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EC0082-C47A-4FFB-A043-10E3D7F12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65D9-FF99-764A-9415-06FA1DD469B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390BF-DF0A-4160-A10D-EB79BCC5A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5B5C65"/>
                </a:solidFill>
                <a:latin typeface="Trebuchet MS" panose="020B0603020202020204" pitchFamily="34" charset="0"/>
              </a:rPr>
              <a:t>Coloque aqui o título da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22239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62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1129"/>
            <a:ext cx="8229600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30211B-DC0B-40C4-B7AE-3733D811C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65D9-FF99-764A-9415-06FA1DD469B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E04FB-F899-4CF4-848D-9DB887D5F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5B5C65"/>
                </a:solidFill>
                <a:latin typeface="Trebuchet MS" panose="020B0603020202020204" pitchFamily="34" charset="0"/>
              </a:rPr>
              <a:t>Coloque aqui o título da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52573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_al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7760" y="124623"/>
            <a:ext cx="7349039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995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7760" y="1401129"/>
            <a:ext cx="7349039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560DEF-44F6-4CF4-8C6F-190FF7639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0662" y="4767263"/>
            <a:ext cx="16361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65D9-FF99-764A-9415-06FA1DD469B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223D9-286A-4000-A61C-D1EFBEE26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4154" y="4767263"/>
            <a:ext cx="42656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5B5C65"/>
                </a:solidFill>
                <a:latin typeface="Trebuchet MS" panose="020B0603020202020204" pitchFamily="34" charset="0"/>
              </a:rPr>
              <a:t>Coloque aqui o título da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76041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A2FE8E2-A74B-4EFE-9C6C-940878B1239A}"/>
              </a:ext>
            </a:extLst>
          </p:cNvPr>
          <p:cNvGrpSpPr/>
          <p:nvPr userDrawn="1"/>
        </p:nvGrpSpPr>
        <p:grpSpPr>
          <a:xfrm>
            <a:off x="258228" y="3840826"/>
            <a:ext cx="5028148" cy="901575"/>
            <a:chOff x="946115" y="3795886"/>
            <a:chExt cx="5492909" cy="99475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FBEB107-F6DA-4412-9B8E-B72F2CFD9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15" y="3867182"/>
              <a:ext cx="2371185" cy="916687"/>
            </a:xfrm>
            <a:prstGeom prst="rect">
              <a:avLst/>
            </a:prstGeom>
          </p:spPr>
        </p:pic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B8D152C5-C75F-4684-A292-32E9B76BC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03564" y="4072517"/>
              <a:ext cx="1434301" cy="691841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04A9593-8310-45C3-86C2-EE2B885F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795886"/>
              <a:ext cx="714896" cy="994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23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E2E4A-85DB-44C1-BF05-D3147D1D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AA032E-94E0-4462-BB5A-E57C97C4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BE5453-8F80-4FDB-AADF-93230953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65D9-FF99-764A-9415-06FA1DD469B9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ECE895-9D8F-4220-9AC4-EF82096F2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5B5C65"/>
                </a:solidFill>
                <a:latin typeface="Trebuchet MS" panose="020B0603020202020204" pitchFamily="34" charset="0"/>
              </a:rPr>
              <a:t>Coloque aqui o título da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72978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6" r:id="rId4"/>
    <p:sldLayoutId id="2147483655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D4C6240-5883-4537-95DB-F07DE41A6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85" y="1737361"/>
            <a:ext cx="6590045" cy="992288"/>
          </a:xfrm>
        </p:spPr>
        <p:txBody>
          <a:bodyPr>
            <a:noAutofit/>
          </a:bodyPr>
          <a:lstStyle/>
          <a:p>
            <a:r>
              <a:rPr lang="pt-BR" sz="2800" dirty="0"/>
              <a:t>FAQ da ANS e Comunicado nº 85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C5E580A-8E9F-42A3-BE78-463A24757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14" y="2729649"/>
            <a:ext cx="6929012" cy="874497"/>
          </a:xfrm>
        </p:spPr>
        <p:txBody>
          <a:bodyPr>
            <a:normAutofit/>
          </a:bodyPr>
          <a:lstStyle/>
          <a:p>
            <a:r>
              <a:rPr lang="pt-BR" sz="2500" dirty="0"/>
              <a:t>Medida de Suspensão de Reajuste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8971EFD-A7E2-41F6-9E8C-7DD781108184}"/>
              </a:ext>
            </a:extLst>
          </p:cNvPr>
          <p:cNvSpPr txBox="1"/>
          <p:nvPr/>
        </p:nvSpPr>
        <p:spPr>
          <a:xfrm>
            <a:off x="7873074" y="450329"/>
            <a:ext cx="9036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027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05CB26E-D955-4B42-B43C-84E283767140}"/>
              </a:ext>
            </a:extLst>
          </p:cNvPr>
          <p:cNvSpPr txBox="1"/>
          <p:nvPr/>
        </p:nvSpPr>
        <p:spPr>
          <a:xfrm>
            <a:off x="7873074" y="976286"/>
            <a:ext cx="9036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00:40</a:t>
            </a:r>
          </a:p>
        </p:txBody>
      </p:sp>
    </p:spTree>
    <p:extLst>
      <p:ext uri="{BB962C8B-B14F-4D97-AF65-F5344CB8AC3E}">
        <p14:creationId xmlns:p14="http://schemas.microsoft.com/office/powerpoint/2010/main" val="273573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1479" y="124623"/>
            <a:ext cx="7583556" cy="8572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rebuchet MS" panose="020B0603020202020204" pitchFamily="34" charset="0"/>
              </a:rPr>
              <a:t>Coletivo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Empresarial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 err="1">
                <a:latin typeface="Trebuchet MS" panose="020B0603020202020204" pitchFamily="34" charset="0"/>
              </a:rPr>
              <a:t>Reajuste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/>
              <a:t>por </a:t>
            </a:r>
            <a:r>
              <a:rPr lang="en-US" dirty="0" err="1"/>
              <a:t>variação</a:t>
            </a:r>
            <a:r>
              <a:rPr lang="en-US" dirty="0"/>
              <a:t> de custos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B579877-A1D9-40B4-949B-06409D8A1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31510"/>
              </p:ext>
            </p:extLst>
          </p:nvPr>
        </p:nvGraphicFramePr>
        <p:xfrm>
          <a:off x="168966" y="1162878"/>
          <a:ext cx="8716617" cy="3766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234">
                  <a:extLst>
                    <a:ext uri="{9D8B030D-6E8A-4147-A177-3AD203B41FA5}">
                      <a16:colId xmlns:a16="http://schemas.microsoft.com/office/drawing/2014/main" val="834316463"/>
                    </a:ext>
                  </a:extLst>
                </a:gridCol>
                <a:gridCol w="2077278">
                  <a:extLst>
                    <a:ext uri="{9D8B030D-6E8A-4147-A177-3AD203B41FA5}">
                      <a16:colId xmlns:a16="http://schemas.microsoft.com/office/drawing/2014/main" val="1402217057"/>
                    </a:ext>
                  </a:extLst>
                </a:gridCol>
                <a:gridCol w="2395331">
                  <a:extLst>
                    <a:ext uri="{9D8B030D-6E8A-4147-A177-3AD203B41FA5}">
                      <a16:colId xmlns:a16="http://schemas.microsoft.com/office/drawing/2014/main" val="2038990678"/>
                    </a:ext>
                  </a:extLst>
                </a:gridCol>
                <a:gridCol w="2812774">
                  <a:extLst>
                    <a:ext uri="{9D8B030D-6E8A-4147-A177-3AD203B41FA5}">
                      <a16:colId xmlns:a16="http://schemas.microsoft.com/office/drawing/2014/main" val="1162061148"/>
                    </a:ext>
                  </a:extLst>
                </a:gridCol>
              </a:tblGrid>
              <a:tr h="3465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CONTRATOS COM DATA BASE DE REAJUSTE EM 2020, NOS MESES DE: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66067"/>
                  </a:ext>
                </a:extLst>
              </a:tr>
              <a:tr h="223254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JAN A ABR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MAI A AGO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SET A DEZ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b"/>
                </a:tc>
                <a:extLst>
                  <a:ext uri="{0D108BD9-81ED-4DB2-BD59-A6C34878D82A}">
                    <a16:rowId xmlns:a16="http://schemas.microsoft.com/office/drawing/2014/main" val="1382612278"/>
                  </a:ext>
                </a:extLst>
              </a:tr>
              <a:tr h="1307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POOL DE RISCO</a:t>
                      </a:r>
                    </a:p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4" marR="6344" marT="63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O reajuste aplicado no 1º quadrimestre deve ser mantido até 31/12/2020.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 reajuste aplicado no 2º quadrimestre deve ficar suspenso de set/2020 a dez/2020, ou seja, o acréscimo no valor das mensalidades correspondente ao reajuste apurado para o pool de risco não pode ser cobrado durante o período de suspensão.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Não reajustar até 31/12/2020.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59944"/>
                  </a:ext>
                </a:extLst>
              </a:tr>
              <a:tr h="1727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FORA DO POOL DE RISCO</a:t>
                      </a:r>
                    </a:p>
                  </a:txBody>
                  <a:tcPr marL="6344" marR="6344" marT="6344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Reajuste negociado e aplicado no 1º quadrimestre permanece sem alteração, mesmo durante o período de suspensão. Ou seja, não se aplica a medida de suspensão.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Reajuste negociado e aplicado no 2º quadrimestre permanece sem alteração, mesmo durante o período de suspensão. Ou seja, não se aplica a medida de suspensão.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Para contratos com data base nesse período não negociados até 31/08/2020, negociar e não aplicar durante o período de suspensão, ressalvada a hipótese de a pessoa jurídica contratante optar por não ter o reajuste suspenso, após a consulta formal da OPS junto ao contratante PJ.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4" marR="6344" marT="6344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2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5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390" y="1152939"/>
            <a:ext cx="8206409" cy="237545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6400" b="1" i="0" dirty="0">
                <a:solidFill>
                  <a:srgbClr val="333333"/>
                </a:solidFill>
                <a:effectLst/>
              </a:rPr>
              <a:t>5 – Como se dará a suspensão dos reajustes por variação de faixa etária para os tipos de contratação individual/familiar, coletiva por adesão e coletiva empresarial nos meses de setembro a dezembro de 2020? </a:t>
            </a:r>
          </a:p>
          <a:p>
            <a:pPr algn="just"/>
            <a:r>
              <a:rPr lang="pt-BR" sz="6400" b="0" i="0" dirty="0">
                <a:solidFill>
                  <a:srgbClr val="333333"/>
                </a:solidFill>
                <a:effectLst/>
              </a:rPr>
              <a:t>Para os planos individuais/familiares, planos coletivos por adesão e planos coletivos empresariais (independentemente do número de vidas): Não haverá cobrança de reajuste por faixa etária para os consumidores que mudarem de faixa etária no período de setembro a dezembro de 2020. Para os contratos que já foram reajustados por mudança de faixa etária entre janeiro e agosto de 2020, a parcela referente ao percentual de reajuste NÃO PODERÁ SER COBRADA nos meses de setembro a dezembro de 2020. Nesses meses, a mensalidade voltará a ter o valor cobrado pela operadora antes do reajuste de faixa etária ocorrido em 2020.</a:t>
            </a:r>
            <a:endParaRPr lang="en-US" sz="6400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3648386"/>
            <a:ext cx="8229600" cy="99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Vide </a:t>
            </a:r>
            <a:r>
              <a:rPr lang="en-US" i="1" dirty="0" err="1">
                <a:solidFill>
                  <a:schemeClr val="tx1"/>
                </a:solidFill>
              </a:rPr>
              <a:t>quadro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sinóptico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seguir</a:t>
            </a:r>
            <a:r>
              <a:rPr lang="en-US" i="1" dirty="0">
                <a:solidFill>
                  <a:schemeClr val="tx1"/>
                </a:solidFill>
              </a:rPr>
              <a:t>: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3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1479" y="124623"/>
            <a:ext cx="7583556" cy="8572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REAJUSTE POR FAIXA ETÁRIA</a:t>
            </a:r>
            <a:br>
              <a:rPr lang="en-US" sz="2800" dirty="0">
                <a:latin typeface="Trebuchet MS" panose="020B0603020202020204" pitchFamily="34" charset="0"/>
              </a:rPr>
            </a:br>
            <a:r>
              <a:rPr lang="en-US" sz="2800" dirty="0">
                <a:latin typeface="Trebuchet MS" panose="020B0603020202020204" pitchFamily="34" charset="0"/>
              </a:rPr>
              <a:t>INDEPENDENTE DO TIPO DE CONTRATAÇÃO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50393A5-220D-42A9-8F14-22599C676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04255"/>
              </p:ext>
            </p:extLst>
          </p:nvPr>
        </p:nvGraphicFramePr>
        <p:xfrm>
          <a:off x="695740" y="1143000"/>
          <a:ext cx="7702829" cy="3624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6565">
                  <a:extLst>
                    <a:ext uri="{9D8B030D-6E8A-4147-A177-3AD203B41FA5}">
                      <a16:colId xmlns:a16="http://schemas.microsoft.com/office/drawing/2014/main" val="3731988425"/>
                    </a:ext>
                  </a:extLst>
                </a:gridCol>
                <a:gridCol w="79513">
                  <a:extLst>
                    <a:ext uri="{9D8B030D-6E8A-4147-A177-3AD203B41FA5}">
                      <a16:colId xmlns:a16="http://schemas.microsoft.com/office/drawing/2014/main" val="1374001169"/>
                    </a:ext>
                  </a:extLst>
                </a:gridCol>
                <a:gridCol w="3796751">
                  <a:extLst>
                    <a:ext uri="{9D8B030D-6E8A-4147-A177-3AD203B41FA5}">
                      <a16:colId xmlns:a16="http://schemas.microsoft.com/office/drawing/2014/main" val="4109747816"/>
                    </a:ext>
                  </a:extLst>
                </a:gridCol>
              </a:tblGrid>
              <a:tr h="6042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BENEFICIÁRIOS COM MUDANÇA DE FAIXA NOS MESES DE: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173"/>
                  </a:ext>
                </a:extLst>
              </a:tr>
              <a:tr h="676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JANEIRO/2020 A AGOSTO/2020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1D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SETEMBRO/2020 A DEZEMBRO/2020</a:t>
                      </a: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38825"/>
                  </a:ext>
                </a:extLst>
              </a:tr>
              <a:tr h="2343792">
                <a:tc>
                  <a:txBody>
                    <a:bodyPr/>
                    <a:lstStyle/>
                    <a:p>
                      <a:pPr marL="0" algn="just" fontAlgn="ctr"/>
                      <a:r>
                        <a:rPr lang="pt-BR" sz="1600" u="none" strike="noStrike" dirty="0">
                          <a:effectLst/>
                        </a:rPr>
                        <a:t>Para beneficiários que sofreram reajuste por faixa etária nesse período </a:t>
                      </a:r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 MESMO PRODUTO EM QUE SE ENCONTRARÃO DURANTE O PERÍODO DE SUSPENSÃO, a OPS deve retroagir ao valor da faixa etária </a:t>
                      </a:r>
                      <a:r>
                        <a:rPr lang="pt-BR" sz="1600" u="none" strike="noStrike" dirty="0">
                          <a:effectLst/>
                        </a:rPr>
                        <a:t>anterior.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B1D34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u="none" strike="noStrike" dirty="0">
                        <a:effectLst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>
                          <a:effectLst/>
                        </a:rPr>
                        <a:t>Para beneficiários sujeitos ao reajuste por faixa etária nesse período, não reajustar. </a:t>
                      </a:r>
                    </a:p>
                  </a:txBody>
                  <a:tcPr marL="9525" marR="9525" marT="9525" marB="0">
                    <a:solidFill>
                      <a:srgbClr val="C4C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1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8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6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39"/>
            <a:ext cx="8229600" cy="1649895"/>
          </a:xfrm>
        </p:spPr>
        <p:txBody>
          <a:bodyPr>
            <a:noAutofit/>
          </a:bodyPr>
          <a:lstStyle/>
          <a:p>
            <a:pPr algn="just"/>
            <a:r>
              <a:rPr lang="pt-BR" sz="1400" b="1" i="0" dirty="0">
                <a:solidFill>
                  <a:srgbClr val="333333"/>
                </a:solidFill>
                <a:effectLst/>
              </a:rPr>
              <a:t>6 – O que acontecerá com as mensalidades de setembro a dezembro deste ano para o beneficiário que recebeu reajuste por faixa etária em 2020? </a:t>
            </a:r>
          </a:p>
          <a:p>
            <a:pPr algn="just"/>
            <a:r>
              <a:rPr lang="pt-BR" sz="1400" b="0" i="0" dirty="0">
                <a:solidFill>
                  <a:srgbClr val="333333"/>
                </a:solidFill>
                <a:effectLst/>
              </a:rPr>
              <a:t>Nos casos de reajuste por faixa etária, os consumidores que tiveram seus contratos reajustados em 2020 voltarão a pagar as mensalidades com os valores anteriores a este reajuste nos próximos 4 meses.  Ou seja, a parcela relativa ao reajuste por faixa etária aplicado de janeiro a agosto de 2020 NÃO PODERÁ SER COBRADA nos meses de setembro a dezembro de 2020. A medida alcança todos os beneficiários com mudança de faixa etária entre janeiro e dezembro de 2020.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3704" y="2802834"/>
            <a:ext cx="8229600" cy="2037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>
                <a:solidFill>
                  <a:schemeClr val="tx1"/>
                </a:solidFill>
              </a:rPr>
              <a:t>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respeita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mesma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lógica</a:t>
            </a:r>
            <a:r>
              <a:rPr lang="en-US" i="1" dirty="0">
                <a:solidFill>
                  <a:schemeClr val="tx1"/>
                </a:solidFill>
              </a:rPr>
              <a:t> do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variação</a:t>
            </a:r>
            <a:r>
              <a:rPr lang="en-US" i="1" dirty="0">
                <a:solidFill>
                  <a:schemeClr val="tx1"/>
                </a:solidFill>
              </a:rPr>
              <a:t> de custos, </a:t>
            </a:r>
            <a:r>
              <a:rPr lang="en-US" i="1" dirty="0" err="1">
                <a:solidFill>
                  <a:schemeClr val="tx1"/>
                </a:solidFill>
              </a:rPr>
              <a:t>haja</a:t>
            </a:r>
            <a:r>
              <a:rPr lang="en-US" i="1" dirty="0">
                <a:solidFill>
                  <a:schemeClr val="tx1"/>
                </a:solidFill>
              </a:rPr>
              <a:t> vista que </a:t>
            </a:r>
            <a:r>
              <a:rPr lang="en-US" i="1" dirty="0" err="1">
                <a:solidFill>
                  <a:schemeClr val="tx1"/>
                </a:solidFill>
              </a:rPr>
              <a:t>este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último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desconsidera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reajustes</a:t>
            </a:r>
            <a:r>
              <a:rPr lang="en-US" i="1" dirty="0">
                <a:solidFill>
                  <a:schemeClr val="tx1"/>
                </a:solidFill>
              </a:rPr>
              <a:t> de custos </a:t>
            </a:r>
            <a:r>
              <a:rPr lang="en-US" i="1" dirty="0" err="1">
                <a:solidFill>
                  <a:schemeClr val="tx1"/>
                </a:solidFill>
              </a:rPr>
              <a:t>realizados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2020 (de </a:t>
            </a:r>
            <a:r>
              <a:rPr lang="en-US" i="1" dirty="0" err="1">
                <a:solidFill>
                  <a:schemeClr val="tx1"/>
                </a:solidFill>
              </a:rPr>
              <a:t>janeiro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abril</a:t>
            </a:r>
            <a:r>
              <a:rPr lang="en-US" i="1" dirty="0">
                <a:solidFill>
                  <a:schemeClr val="tx1"/>
                </a:solidFill>
              </a:rPr>
              <a:t>), mas </a:t>
            </a:r>
            <a:r>
              <a:rPr lang="en-US" i="1" dirty="0" err="1">
                <a:solidFill>
                  <a:schemeClr val="tx1"/>
                </a:solidFill>
              </a:rPr>
              <a:t>vinculados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ano</a:t>
            </a:r>
            <a:r>
              <a:rPr lang="en-US" i="1" dirty="0">
                <a:solidFill>
                  <a:schemeClr val="tx1"/>
                </a:solidFill>
              </a:rPr>
              <a:t>-base de 2019.  O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 é </a:t>
            </a:r>
            <a:r>
              <a:rPr lang="en-US" i="1" dirty="0" err="1">
                <a:solidFill>
                  <a:schemeClr val="tx1"/>
                </a:solidFill>
              </a:rPr>
              <a:t>negociável</a:t>
            </a:r>
            <a:r>
              <a:rPr lang="en-US" i="1" dirty="0">
                <a:solidFill>
                  <a:schemeClr val="tx1"/>
                </a:solidFill>
              </a:rPr>
              <a:t> com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coletivos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empresariais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acima</a:t>
            </a:r>
            <a:r>
              <a:rPr lang="en-US" i="1" dirty="0">
                <a:solidFill>
                  <a:schemeClr val="tx1"/>
                </a:solidFill>
              </a:rPr>
              <a:t> de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? </a:t>
            </a:r>
            <a:r>
              <a:rPr lang="en-US" i="1" u="sng" dirty="0">
                <a:solidFill>
                  <a:schemeClr val="tx1"/>
                </a:solidFill>
              </a:rPr>
              <a:t>O </a:t>
            </a:r>
            <a:r>
              <a:rPr lang="en-US" i="1" u="sng" dirty="0" err="1">
                <a:solidFill>
                  <a:schemeClr val="tx1"/>
                </a:solidFill>
              </a:rPr>
              <a:t>entendimento</a:t>
            </a:r>
            <a:r>
              <a:rPr lang="en-US" i="1" u="sng" dirty="0">
                <a:solidFill>
                  <a:schemeClr val="tx1"/>
                </a:solidFill>
              </a:rPr>
              <a:t> </a:t>
            </a:r>
            <a:r>
              <a:rPr lang="en-US" i="1" u="sng" dirty="0" err="1">
                <a:solidFill>
                  <a:schemeClr val="tx1"/>
                </a:solidFill>
              </a:rPr>
              <a:t>desta</a:t>
            </a:r>
            <a:r>
              <a:rPr lang="en-US" i="1" u="sng" dirty="0">
                <a:solidFill>
                  <a:schemeClr val="tx1"/>
                </a:solidFill>
              </a:rPr>
              <a:t> Federação é que NÃO</a:t>
            </a:r>
            <a:r>
              <a:rPr lang="en-US" i="1" dirty="0">
                <a:solidFill>
                  <a:schemeClr val="tx1"/>
                </a:solidFill>
              </a:rPr>
              <a:t>! O </a:t>
            </a:r>
            <a:r>
              <a:rPr lang="en-US" i="1" dirty="0" err="1">
                <a:solidFill>
                  <a:schemeClr val="tx1"/>
                </a:solidFill>
              </a:rPr>
              <a:t>resposta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ao</a:t>
            </a:r>
            <a:r>
              <a:rPr lang="en-US" i="1" dirty="0">
                <a:solidFill>
                  <a:schemeClr val="tx1"/>
                </a:solidFill>
              </a:rPr>
              <a:t> item nº 4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aplica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reajustes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6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7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7 – Quando ocorre reajuste por mudança de faixa etária? 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O reajuste por mudança de faixa etária ocorre de acordo com a variação da idade do beneficiário e somente pode ser aplicado nas faixas autorizadas em contrato. As faixas etárias para correção variam conforme a data de contratação do plano e os percentuais de variação precisam estar expressos no contrato. [...]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663687"/>
            <a:ext cx="8229600" cy="2103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A ANS </a:t>
            </a:r>
            <a:r>
              <a:rPr lang="en-US" i="1" dirty="0" err="1">
                <a:solidFill>
                  <a:schemeClr val="tx1"/>
                </a:solidFill>
              </a:rPr>
              <a:t>apenas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apresenta</a:t>
            </a:r>
            <a:r>
              <a:rPr lang="en-US" i="1" dirty="0">
                <a:solidFill>
                  <a:schemeClr val="tx1"/>
                </a:solidFill>
              </a:rPr>
              <a:t> um </a:t>
            </a:r>
            <a:r>
              <a:rPr lang="en-US" i="1" dirty="0" err="1">
                <a:solidFill>
                  <a:schemeClr val="tx1"/>
                </a:solidFill>
              </a:rPr>
              <a:t>quadro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explicar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como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dá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dependendo</a:t>
            </a:r>
            <a:r>
              <a:rPr lang="en-US" i="1" dirty="0">
                <a:solidFill>
                  <a:schemeClr val="tx1"/>
                </a:solidFill>
              </a:rPr>
              <a:t> da data de </a:t>
            </a:r>
            <a:r>
              <a:rPr lang="en-US" i="1" dirty="0" err="1">
                <a:solidFill>
                  <a:schemeClr val="tx1"/>
                </a:solidFill>
              </a:rPr>
              <a:t>contratação</a:t>
            </a:r>
            <a:r>
              <a:rPr lang="en-US" i="1" dirty="0">
                <a:solidFill>
                  <a:schemeClr val="tx1"/>
                </a:solidFill>
              </a:rPr>
              <a:t>. 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regulamentados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estão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sujeitos</a:t>
            </a:r>
            <a:r>
              <a:rPr lang="en-US" i="1" dirty="0">
                <a:solidFill>
                  <a:schemeClr val="tx1"/>
                </a:solidFill>
              </a:rPr>
              <a:t> à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do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?  </a:t>
            </a:r>
            <a:r>
              <a:rPr lang="en-US" i="1" u="sng" dirty="0">
                <a:solidFill>
                  <a:schemeClr val="tx1"/>
                </a:solidFill>
              </a:rPr>
              <a:t>O </a:t>
            </a:r>
            <a:r>
              <a:rPr lang="en-US" i="1" u="sng" dirty="0" err="1">
                <a:solidFill>
                  <a:schemeClr val="tx1"/>
                </a:solidFill>
              </a:rPr>
              <a:t>entendimento</a:t>
            </a:r>
            <a:r>
              <a:rPr lang="en-US" i="1" u="sng" dirty="0">
                <a:solidFill>
                  <a:schemeClr val="tx1"/>
                </a:solidFill>
              </a:rPr>
              <a:t> da Federação é que NÃO! </a:t>
            </a:r>
            <a:r>
              <a:rPr lang="en-US" i="1" dirty="0" err="1">
                <a:solidFill>
                  <a:schemeClr val="tx1"/>
                </a:solidFill>
              </a:rPr>
              <a:t>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seja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reajustes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contratos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regulamentados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podem</a:t>
            </a:r>
            <a:r>
              <a:rPr lang="en-US" i="1" dirty="0">
                <a:solidFill>
                  <a:schemeClr val="tx1"/>
                </a:solidFill>
              </a:rPr>
              <a:t> ser </a:t>
            </a:r>
            <a:r>
              <a:rPr lang="en-US" i="1" dirty="0" err="1">
                <a:solidFill>
                  <a:schemeClr val="tx1"/>
                </a:solidFill>
              </a:rPr>
              <a:t>aplicados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setembro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dezembro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sem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necessidade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retroagir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aqueles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já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sofreram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2020.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8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8 – O que acontecerá com os contratantes que receberem reajuste financeiro negativo em 2020?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Esta medida não alcança os reajustes financeiros de 2020 que apresentem percentual negativo.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842590"/>
            <a:ext cx="8229600" cy="114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>
                <a:solidFill>
                  <a:schemeClr val="tx1"/>
                </a:solidFill>
              </a:rPr>
              <a:t>Se o </a:t>
            </a:r>
            <a:r>
              <a:rPr lang="en-US" i="1" dirty="0" err="1">
                <a:solidFill>
                  <a:schemeClr val="tx1"/>
                </a:solidFill>
              </a:rPr>
              <a:t>resultado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foi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negativo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há</a:t>
            </a:r>
            <a:r>
              <a:rPr lang="en-US" i="1" dirty="0">
                <a:solidFill>
                  <a:schemeClr val="tx1"/>
                </a:solidFill>
              </a:rPr>
              <a:t> que se </a:t>
            </a:r>
            <a:r>
              <a:rPr lang="en-US" i="1" dirty="0" err="1">
                <a:solidFill>
                  <a:schemeClr val="tx1"/>
                </a:solidFill>
              </a:rPr>
              <a:t>falar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variação</a:t>
            </a:r>
            <a:r>
              <a:rPr lang="en-US" i="1" dirty="0">
                <a:solidFill>
                  <a:schemeClr val="tx1"/>
                </a:solidFill>
              </a:rPr>
              <a:t> de custos, pois 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obviamente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atingirá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contratos</a:t>
            </a:r>
            <a:r>
              <a:rPr lang="en-US" i="1" dirty="0">
                <a:solidFill>
                  <a:schemeClr val="tx1"/>
                </a:solidFill>
              </a:rPr>
              <a:t>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9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9 – Os valores cobrados a título de reajuste por variação de custos (anual) ou mudança de faixa etária deverão ser devolvidos pelas operadoras?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A medida trata de suspensão e não haverá devolução de valores já cobrados a título de reajuste por variação de custos (anual) ou por mudança de faixa etária.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355574"/>
            <a:ext cx="8229600" cy="163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>
                <a:solidFill>
                  <a:schemeClr val="tx1"/>
                </a:solidFill>
              </a:rPr>
              <a:t>A ANS </a:t>
            </a:r>
            <a:r>
              <a:rPr lang="en-US" i="1" dirty="0" err="1">
                <a:solidFill>
                  <a:schemeClr val="tx1"/>
                </a:solidFill>
              </a:rPr>
              <a:t>deixa</a:t>
            </a:r>
            <a:r>
              <a:rPr lang="en-US" i="1" dirty="0">
                <a:solidFill>
                  <a:schemeClr val="tx1"/>
                </a:solidFill>
              </a:rPr>
              <a:t> claro que o que </a:t>
            </a:r>
            <a:r>
              <a:rPr lang="en-US" i="1" dirty="0" err="1">
                <a:solidFill>
                  <a:schemeClr val="tx1"/>
                </a:solidFill>
              </a:rPr>
              <a:t>foi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cobrado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até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agosto</a:t>
            </a:r>
            <a:r>
              <a:rPr lang="en-US" i="1" dirty="0">
                <a:solidFill>
                  <a:schemeClr val="tx1"/>
                </a:solidFill>
              </a:rPr>
              <a:t> “</a:t>
            </a:r>
            <a:r>
              <a:rPr lang="en-US" i="1" dirty="0" err="1">
                <a:solidFill>
                  <a:schemeClr val="tx1"/>
                </a:solidFill>
              </a:rPr>
              <a:t>foi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cobrado</a:t>
            </a:r>
            <a:r>
              <a:rPr lang="en-US" i="1" dirty="0">
                <a:solidFill>
                  <a:schemeClr val="tx1"/>
                </a:solidFill>
              </a:rPr>
              <a:t>” e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obrigatoriedade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devolução</a:t>
            </a:r>
            <a:r>
              <a:rPr lang="en-US" i="1" dirty="0">
                <a:solidFill>
                  <a:schemeClr val="tx1"/>
                </a:solidFill>
              </a:rPr>
              <a:t>.  </a:t>
            </a:r>
            <a:r>
              <a:rPr lang="en-US" i="1" dirty="0" err="1">
                <a:solidFill>
                  <a:schemeClr val="tx1"/>
                </a:solidFill>
              </a:rPr>
              <a:t>Isto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ratifica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entendimento</a:t>
            </a:r>
            <a:r>
              <a:rPr lang="en-US" i="1" dirty="0">
                <a:solidFill>
                  <a:schemeClr val="tx1"/>
                </a:solidFill>
              </a:rPr>
              <a:t> anterior de que “SUSPENSÃO” NÃO </a:t>
            </a:r>
            <a:r>
              <a:rPr lang="en-US" i="1" dirty="0" err="1">
                <a:solidFill>
                  <a:schemeClr val="tx1"/>
                </a:solidFill>
              </a:rPr>
              <a:t>quer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dizer</a:t>
            </a:r>
            <a:r>
              <a:rPr lang="en-US" i="1" dirty="0">
                <a:solidFill>
                  <a:schemeClr val="tx1"/>
                </a:solidFill>
              </a:rPr>
              <a:t> “DEVOLUÇÃO”.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7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10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10 – Haverá recomposição dos reajustes suspensos?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Sim, a partir de janeiro 2021, as cobranças voltarão a ser feitas considerando os percentuais de reajuste anual e de mudança de faixa etária para todos os contratos que já tiveram a suspensão dos reajustes. A recomposição dos efeitos da suspensão dos reajustes em 2020 será realizada ao longo de 2021.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571749"/>
            <a:ext cx="82296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100" b="1" i="1" dirty="0"/>
              <a:t>Comentário:  </a:t>
            </a:r>
            <a:r>
              <a:rPr lang="en-US" sz="2100" i="1" dirty="0">
                <a:solidFill>
                  <a:schemeClr val="tx1"/>
                </a:solidFill>
              </a:rPr>
              <a:t>A Federação </a:t>
            </a:r>
            <a:r>
              <a:rPr lang="en-US" sz="2100" i="1" dirty="0" err="1">
                <a:solidFill>
                  <a:schemeClr val="tx1"/>
                </a:solidFill>
              </a:rPr>
              <a:t>irá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providenciar</a:t>
            </a:r>
            <a:r>
              <a:rPr lang="en-US" sz="2100" i="1" dirty="0">
                <a:solidFill>
                  <a:schemeClr val="tx1"/>
                </a:solidFill>
              </a:rPr>
              <a:t> a </a:t>
            </a:r>
            <a:r>
              <a:rPr lang="en-US" sz="2100" i="1" dirty="0" err="1">
                <a:solidFill>
                  <a:schemeClr val="tx1"/>
                </a:solidFill>
              </a:rPr>
              <a:t>ata</a:t>
            </a:r>
            <a:r>
              <a:rPr lang="en-US" sz="2100" i="1" dirty="0">
                <a:solidFill>
                  <a:schemeClr val="tx1"/>
                </a:solidFill>
              </a:rPr>
              <a:t> notarial, </a:t>
            </a:r>
            <a:r>
              <a:rPr lang="en-US" sz="2100" i="1" dirty="0" err="1">
                <a:solidFill>
                  <a:schemeClr val="tx1"/>
                </a:solidFill>
              </a:rPr>
              <a:t>embora</a:t>
            </a:r>
            <a:r>
              <a:rPr lang="en-US" sz="2100" i="1" dirty="0">
                <a:solidFill>
                  <a:schemeClr val="tx1"/>
                </a:solidFill>
              </a:rPr>
              <a:t> o </a:t>
            </a:r>
            <a:r>
              <a:rPr lang="en-US" sz="2100" i="1" dirty="0" err="1">
                <a:solidFill>
                  <a:schemeClr val="tx1"/>
                </a:solidFill>
              </a:rPr>
              <a:t>Comunicado</a:t>
            </a:r>
            <a:r>
              <a:rPr lang="en-US" sz="2100" i="1" dirty="0">
                <a:solidFill>
                  <a:schemeClr val="tx1"/>
                </a:solidFill>
              </a:rPr>
              <a:t> nº 85 supra </a:t>
            </a:r>
            <a:r>
              <a:rPr lang="en-US" sz="2100" i="1" dirty="0" err="1">
                <a:solidFill>
                  <a:schemeClr val="tx1"/>
                </a:solidFill>
              </a:rPr>
              <a:t>parte</a:t>
            </a:r>
            <a:r>
              <a:rPr lang="en-US" sz="2100" i="1" dirty="0">
                <a:solidFill>
                  <a:schemeClr val="tx1"/>
                </a:solidFill>
              </a:rPr>
              <a:t> dessa </a:t>
            </a:r>
            <a:r>
              <a:rPr lang="en-US" sz="2100" i="1" dirty="0" err="1">
                <a:solidFill>
                  <a:schemeClr val="tx1"/>
                </a:solidFill>
              </a:rPr>
              <a:t>necessidade</a:t>
            </a:r>
            <a:r>
              <a:rPr lang="en-US" sz="2100" i="1" dirty="0">
                <a:solidFill>
                  <a:schemeClr val="tx1"/>
                </a:solidFill>
              </a:rPr>
              <a:t>. A Unimed do Brasil </a:t>
            </a:r>
            <a:r>
              <a:rPr lang="en-US" sz="2100" i="1" dirty="0" err="1">
                <a:solidFill>
                  <a:schemeClr val="tx1"/>
                </a:solidFill>
              </a:rPr>
              <a:t>pretende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realizar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uma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reunião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técnica</a:t>
            </a:r>
            <a:r>
              <a:rPr lang="en-US" sz="2100" i="1" dirty="0">
                <a:solidFill>
                  <a:schemeClr val="tx1"/>
                </a:solidFill>
              </a:rPr>
              <a:t>, para </a:t>
            </a:r>
            <a:r>
              <a:rPr lang="en-US" sz="2100" i="1" dirty="0" err="1">
                <a:solidFill>
                  <a:schemeClr val="tx1"/>
                </a:solidFill>
              </a:rPr>
              <a:t>dar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instruções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sobre</a:t>
            </a:r>
            <a:r>
              <a:rPr lang="en-US" sz="2100" i="1" dirty="0">
                <a:solidFill>
                  <a:schemeClr val="tx1"/>
                </a:solidFill>
              </a:rPr>
              <a:t> a forma de </a:t>
            </a:r>
            <a:r>
              <a:rPr lang="en-US" sz="2100" i="1" dirty="0" err="1">
                <a:solidFill>
                  <a:schemeClr val="tx1"/>
                </a:solidFill>
              </a:rPr>
              <a:t>lançamento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contábil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desses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valores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suspensos</a:t>
            </a:r>
            <a:r>
              <a:rPr lang="en-US" sz="2100" i="1" dirty="0">
                <a:solidFill>
                  <a:schemeClr val="tx1"/>
                </a:solidFill>
              </a:rPr>
              <a:t>.  </a:t>
            </a:r>
            <a:r>
              <a:rPr lang="en-US" sz="2100" i="1" dirty="0" err="1">
                <a:solidFill>
                  <a:schemeClr val="tx1"/>
                </a:solidFill>
              </a:rPr>
              <a:t>Recomenda</a:t>
            </a:r>
            <a:r>
              <a:rPr lang="en-US" sz="2100" i="1" dirty="0">
                <a:solidFill>
                  <a:schemeClr val="tx1"/>
                </a:solidFill>
              </a:rPr>
              <a:t>-se que, </a:t>
            </a:r>
            <a:r>
              <a:rPr lang="en-US" sz="2100" i="1" dirty="0" err="1">
                <a:solidFill>
                  <a:schemeClr val="tx1"/>
                </a:solidFill>
              </a:rPr>
              <a:t>em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todas</a:t>
            </a:r>
            <a:r>
              <a:rPr lang="en-US" sz="2100" i="1" dirty="0">
                <a:solidFill>
                  <a:schemeClr val="tx1"/>
                </a:solidFill>
              </a:rPr>
              <a:t> as </a:t>
            </a:r>
            <a:r>
              <a:rPr lang="en-US" sz="2100" i="1" dirty="0" err="1">
                <a:solidFill>
                  <a:schemeClr val="tx1"/>
                </a:solidFill>
              </a:rPr>
              <a:t>formas</a:t>
            </a:r>
            <a:r>
              <a:rPr lang="en-US" sz="2100" i="1" dirty="0">
                <a:solidFill>
                  <a:schemeClr val="tx1"/>
                </a:solidFill>
              </a:rPr>
              <a:t> de </a:t>
            </a:r>
            <a:r>
              <a:rPr lang="en-US" sz="2100" i="1" dirty="0" err="1">
                <a:solidFill>
                  <a:schemeClr val="tx1"/>
                </a:solidFill>
              </a:rPr>
              <a:t>comunicação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aos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beneficiários</a:t>
            </a:r>
            <a:r>
              <a:rPr lang="en-US" sz="2100" i="1" dirty="0">
                <a:solidFill>
                  <a:schemeClr val="tx1"/>
                </a:solidFill>
              </a:rPr>
              <a:t>, fique claro que </a:t>
            </a:r>
            <a:r>
              <a:rPr lang="en-US" sz="2100" i="1" dirty="0" err="1">
                <a:solidFill>
                  <a:schemeClr val="tx1"/>
                </a:solidFill>
              </a:rPr>
              <a:t>os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valores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devidos</a:t>
            </a:r>
            <a:r>
              <a:rPr lang="en-US" sz="2100" i="1" dirty="0">
                <a:solidFill>
                  <a:schemeClr val="tx1"/>
                </a:solidFill>
              </a:rPr>
              <a:t> e </a:t>
            </a:r>
            <a:r>
              <a:rPr lang="en-US" sz="2100" i="1" dirty="0" err="1">
                <a:solidFill>
                  <a:schemeClr val="tx1"/>
                </a:solidFill>
              </a:rPr>
              <a:t>não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cobrados</a:t>
            </a:r>
            <a:r>
              <a:rPr lang="en-US" sz="2100" i="1" dirty="0">
                <a:solidFill>
                  <a:schemeClr val="tx1"/>
                </a:solidFill>
              </a:rPr>
              <a:t> de </a:t>
            </a:r>
            <a:r>
              <a:rPr lang="en-US" sz="2100" i="1" dirty="0" err="1">
                <a:solidFill>
                  <a:schemeClr val="tx1"/>
                </a:solidFill>
              </a:rPr>
              <a:t>setembro</a:t>
            </a:r>
            <a:r>
              <a:rPr lang="en-US" sz="2100" i="1" dirty="0">
                <a:solidFill>
                  <a:schemeClr val="tx1"/>
                </a:solidFill>
              </a:rPr>
              <a:t> a </a:t>
            </a:r>
            <a:r>
              <a:rPr lang="en-US" sz="2100" i="1" dirty="0" err="1">
                <a:solidFill>
                  <a:schemeClr val="tx1"/>
                </a:solidFill>
              </a:rPr>
              <a:t>dezembro</a:t>
            </a:r>
            <a:r>
              <a:rPr lang="en-US" sz="2100" i="1" dirty="0">
                <a:solidFill>
                  <a:schemeClr val="tx1"/>
                </a:solidFill>
              </a:rPr>
              <a:t> de 2020 </a:t>
            </a:r>
            <a:r>
              <a:rPr lang="en-US" sz="2100" i="1" dirty="0" err="1">
                <a:solidFill>
                  <a:schemeClr val="tx1"/>
                </a:solidFill>
              </a:rPr>
              <a:t>em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virtude</a:t>
            </a:r>
            <a:r>
              <a:rPr lang="en-US" sz="2100" i="1" dirty="0">
                <a:solidFill>
                  <a:schemeClr val="tx1"/>
                </a:solidFill>
              </a:rPr>
              <a:t> da </a:t>
            </a:r>
            <a:r>
              <a:rPr lang="en-US" sz="2100" i="1" dirty="0" err="1">
                <a:solidFill>
                  <a:schemeClr val="tx1"/>
                </a:solidFill>
              </a:rPr>
              <a:t>medida</a:t>
            </a:r>
            <a:r>
              <a:rPr lang="en-US" sz="2100" i="1" dirty="0">
                <a:solidFill>
                  <a:schemeClr val="tx1"/>
                </a:solidFill>
              </a:rPr>
              <a:t> de </a:t>
            </a:r>
            <a:r>
              <a:rPr lang="en-US" sz="2100" i="1" dirty="0" err="1">
                <a:solidFill>
                  <a:schemeClr val="tx1"/>
                </a:solidFill>
              </a:rPr>
              <a:t>suspensão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constituem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dívida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líquida</a:t>
            </a:r>
            <a:r>
              <a:rPr lang="en-US" sz="2100" i="1" dirty="0">
                <a:solidFill>
                  <a:schemeClr val="tx1"/>
                </a:solidFill>
              </a:rPr>
              <a:t> e </a:t>
            </a:r>
            <a:r>
              <a:rPr lang="en-US" sz="2100" i="1" dirty="0" err="1">
                <a:solidFill>
                  <a:schemeClr val="tx1"/>
                </a:solidFill>
              </a:rPr>
              <a:t>certa</a:t>
            </a:r>
            <a:r>
              <a:rPr lang="en-US" sz="2100" i="1" dirty="0">
                <a:solidFill>
                  <a:schemeClr val="tx1"/>
                </a:solidFill>
              </a:rPr>
              <a:t>, de modo que </a:t>
            </a:r>
            <a:r>
              <a:rPr lang="en-US" sz="2100" i="1" dirty="0" err="1">
                <a:solidFill>
                  <a:schemeClr val="tx1"/>
                </a:solidFill>
              </a:rPr>
              <a:t>será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cobrada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err="1">
                <a:solidFill>
                  <a:schemeClr val="tx1"/>
                </a:solidFill>
              </a:rPr>
              <a:t>em</a:t>
            </a:r>
            <a:r>
              <a:rPr lang="en-US" sz="2100" i="1" dirty="0">
                <a:solidFill>
                  <a:schemeClr val="tx1"/>
                </a:solidFill>
              </a:rPr>
              <a:t> 2021, de </a:t>
            </a:r>
            <a:r>
              <a:rPr lang="en-US" sz="2100" i="1" dirty="0" err="1">
                <a:solidFill>
                  <a:schemeClr val="tx1"/>
                </a:solidFill>
              </a:rPr>
              <a:t>acordo</a:t>
            </a:r>
            <a:r>
              <a:rPr lang="en-US" sz="2100" i="1" dirty="0">
                <a:solidFill>
                  <a:schemeClr val="tx1"/>
                </a:solidFill>
              </a:rPr>
              <a:t> com a </a:t>
            </a:r>
            <a:r>
              <a:rPr lang="en-US" sz="2100" i="1" dirty="0" err="1">
                <a:solidFill>
                  <a:schemeClr val="tx1"/>
                </a:solidFill>
              </a:rPr>
              <a:t>metodologia</a:t>
            </a:r>
            <a:r>
              <a:rPr lang="en-US" sz="2100" i="1" dirty="0">
                <a:solidFill>
                  <a:schemeClr val="tx1"/>
                </a:solidFill>
              </a:rPr>
              <a:t> a ser </a:t>
            </a:r>
            <a:r>
              <a:rPr lang="en-US" sz="2100" i="1" dirty="0" err="1">
                <a:solidFill>
                  <a:schemeClr val="tx1"/>
                </a:solidFill>
              </a:rPr>
              <a:t>definida</a:t>
            </a:r>
            <a:r>
              <a:rPr lang="en-US" sz="2100" i="1" dirty="0">
                <a:solidFill>
                  <a:schemeClr val="tx1"/>
                </a:solidFill>
              </a:rPr>
              <a:t> pela ANS.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11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/>
          </a:bodyPr>
          <a:lstStyle/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</a:rPr>
              <a:t>11 - A suspensão da aplicação de reajuste valerá apenas para o período de setembro a dezembro ou poderá ser ampliada para além dos 120 dias?</a:t>
            </a:r>
          </a:p>
          <a:p>
            <a:pPr algn="just"/>
            <a:r>
              <a:rPr lang="pt-BR" sz="1600" b="0" i="0" dirty="0">
                <a:solidFill>
                  <a:srgbClr val="333333"/>
                </a:solidFill>
                <a:effectLst/>
              </a:rPr>
              <a:t>A medida por ora aprovada prevê a suspensão da aplicação do reajuste anual e por faixa etária apenas nos meses de setembro a dezembro de 2020.</a:t>
            </a:r>
            <a:endParaRPr lang="en-US" sz="1600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295939"/>
            <a:ext cx="8229600" cy="261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Qual é a </a:t>
            </a:r>
            <a:r>
              <a:rPr lang="en-US" i="1" dirty="0" err="1">
                <a:solidFill>
                  <a:schemeClr val="tx1"/>
                </a:solidFill>
              </a:rPr>
              <a:t>mensagem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subliminar</a:t>
            </a:r>
            <a:r>
              <a:rPr lang="en-US" i="1" dirty="0">
                <a:solidFill>
                  <a:schemeClr val="tx1"/>
                </a:solidFill>
              </a:rPr>
              <a:t> dada </a:t>
            </a:r>
            <a:r>
              <a:rPr lang="en-US" i="1" dirty="0" err="1">
                <a:solidFill>
                  <a:schemeClr val="tx1"/>
                </a:solidFill>
              </a:rPr>
              <a:t>nessa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resposta</a:t>
            </a:r>
            <a:r>
              <a:rPr lang="en-US" i="1" dirty="0">
                <a:solidFill>
                  <a:schemeClr val="tx1"/>
                </a:solidFill>
              </a:rPr>
              <a:t>? A ANS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compromete</a:t>
            </a:r>
            <a:r>
              <a:rPr lang="en-US" i="1" dirty="0">
                <a:solidFill>
                  <a:schemeClr val="tx1"/>
                </a:solidFill>
              </a:rPr>
              <a:t> com a </a:t>
            </a:r>
            <a:r>
              <a:rPr lang="en-US" i="1" dirty="0" err="1">
                <a:solidFill>
                  <a:schemeClr val="tx1"/>
                </a:solidFill>
              </a:rPr>
              <a:t>informação</a:t>
            </a:r>
            <a:r>
              <a:rPr lang="en-US" i="1" dirty="0">
                <a:solidFill>
                  <a:schemeClr val="tx1"/>
                </a:solidFill>
              </a:rPr>
              <a:t> de que 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irá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perdurar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somente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até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dezembro</a:t>
            </a:r>
            <a:r>
              <a:rPr lang="en-US" i="1" dirty="0">
                <a:solidFill>
                  <a:schemeClr val="tx1"/>
                </a:solidFill>
              </a:rPr>
              <a:t> de 2020, de modo que, </a:t>
            </a:r>
            <a:r>
              <a:rPr lang="en-US" i="1" dirty="0" err="1">
                <a:solidFill>
                  <a:schemeClr val="tx1"/>
                </a:solidFill>
              </a:rPr>
              <a:t>dependendo</a:t>
            </a:r>
            <a:r>
              <a:rPr lang="en-US" i="1" dirty="0">
                <a:solidFill>
                  <a:schemeClr val="tx1"/>
                </a:solidFill>
              </a:rPr>
              <a:t> das </a:t>
            </a:r>
            <a:r>
              <a:rPr lang="en-US" i="1" dirty="0" err="1">
                <a:solidFill>
                  <a:schemeClr val="tx1"/>
                </a:solidFill>
              </a:rPr>
              <a:t>questões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políticas</a:t>
            </a:r>
            <a:r>
              <a:rPr lang="en-US" i="1" dirty="0">
                <a:solidFill>
                  <a:schemeClr val="tx1"/>
                </a:solidFill>
              </a:rPr>
              <a:t> e </a:t>
            </a:r>
            <a:r>
              <a:rPr lang="en-US" i="1" dirty="0" err="1">
                <a:solidFill>
                  <a:schemeClr val="tx1"/>
                </a:solidFill>
              </a:rPr>
              <a:t>econômicas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ficaremos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surpresos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tal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for </a:t>
            </a:r>
            <a:r>
              <a:rPr lang="en-US" i="1" dirty="0" err="1">
                <a:solidFill>
                  <a:schemeClr val="tx1"/>
                </a:solidFill>
              </a:rPr>
              <a:t>estendida</a:t>
            </a:r>
            <a:r>
              <a:rPr lang="en-US" i="1" dirty="0">
                <a:solidFill>
                  <a:schemeClr val="tx1"/>
                </a:solidFill>
              </a:rPr>
              <a:t> para o 1º </a:t>
            </a:r>
            <a:r>
              <a:rPr lang="en-US" i="1" dirty="0" err="1">
                <a:solidFill>
                  <a:schemeClr val="tx1"/>
                </a:solidFill>
              </a:rPr>
              <a:t>quadrimestre</a:t>
            </a:r>
            <a:r>
              <a:rPr lang="en-US" i="1" dirty="0">
                <a:solidFill>
                  <a:schemeClr val="tx1"/>
                </a:solidFill>
              </a:rPr>
              <a:t> de 2021. “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sejamos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ingênuos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ponto</a:t>
            </a:r>
            <a:r>
              <a:rPr lang="en-US" i="1" dirty="0">
                <a:solidFill>
                  <a:schemeClr val="tx1"/>
                </a:solidFill>
              </a:rPr>
              <a:t> de achar que </a:t>
            </a:r>
            <a:r>
              <a:rPr lang="en-US" i="1" dirty="0" err="1">
                <a:solidFill>
                  <a:schemeClr val="tx1"/>
                </a:solidFill>
              </a:rPr>
              <a:t>haverá</a:t>
            </a:r>
            <a:r>
              <a:rPr lang="en-US" i="1" dirty="0">
                <a:solidFill>
                  <a:schemeClr val="tx1"/>
                </a:solidFill>
              </a:rPr>
              <a:t> um ‘novo </a:t>
            </a:r>
            <a:r>
              <a:rPr lang="en-US" i="1" dirty="0" err="1">
                <a:solidFill>
                  <a:schemeClr val="tx1"/>
                </a:solidFill>
              </a:rPr>
              <a:t>mundo</a:t>
            </a:r>
            <a:r>
              <a:rPr lang="en-US" i="1" dirty="0">
                <a:solidFill>
                  <a:schemeClr val="tx1"/>
                </a:solidFill>
              </a:rPr>
              <a:t>’ a </a:t>
            </a:r>
            <a:r>
              <a:rPr lang="en-US" i="1" dirty="0" err="1">
                <a:solidFill>
                  <a:schemeClr val="tx1"/>
                </a:solidFill>
              </a:rPr>
              <a:t>partir</a:t>
            </a:r>
            <a:r>
              <a:rPr lang="en-US" i="1" dirty="0">
                <a:solidFill>
                  <a:schemeClr val="tx1"/>
                </a:solidFill>
              </a:rPr>
              <a:t> de 1º/01/2021!”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3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12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12 – A data-base de reajuste financeiro dos contratos será alterada?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</a:rPr>
              <a:t>Esta medida não impacta a data-base para fins de aplicação do reajuste por variação de custo (anual) nos contratos.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355574"/>
            <a:ext cx="8229600" cy="163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A ANS fez </a:t>
            </a:r>
            <a:r>
              <a:rPr lang="en-US" i="1" dirty="0" err="1">
                <a:solidFill>
                  <a:schemeClr val="tx1"/>
                </a:solidFill>
              </a:rPr>
              <a:t>questão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adotar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medidas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acordo</a:t>
            </a:r>
            <a:r>
              <a:rPr lang="en-US" i="1" dirty="0">
                <a:solidFill>
                  <a:schemeClr val="tx1"/>
                </a:solidFill>
              </a:rPr>
              <a:t> com o </a:t>
            </a:r>
            <a:r>
              <a:rPr lang="en-US" i="1" dirty="0" err="1">
                <a:solidFill>
                  <a:schemeClr val="tx1"/>
                </a:solidFill>
              </a:rPr>
              <a:t>tipo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contratação</a:t>
            </a:r>
            <a:r>
              <a:rPr lang="en-US" i="1" dirty="0">
                <a:solidFill>
                  <a:schemeClr val="tx1"/>
                </a:solidFill>
              </a:rPr>
              <a:t> e de </a:t>
            </a:r>
            <a:r>
              <a:rPr lang="en-US" i="1" dirty="0" err="1">
                <a:solidFill>
                  <a:schemeClr val="tx1"/>
                </a:solidFill>
              </a:rPr>
              <a:t>acordo</a:t>
            </a:r>
            <a:r>
              <a:rPr lang="en-US" i="1" dirty="0">
                <a:solidFill>
                  <a:schemeClr val="tx1"/>
                </a:solidFill>
              </a:rPr>
              <a:t> com a </a:t>
            </a:r>
            <a:r>
              <a:rPr lang="en-US" i="1" dirty="0" err="1">
                <a:solidFill>
                  <a:schemeClr val="tx1"/>
                </a:solidFill>
              </a:rPr>
              <a:t>metodologia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específica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(pool de </a:t>
            </a:r>
            <a:r>
              <a:rPr lang="en-US" i="1" dirty="0" err="1">
                <a:solidFill>
                  <a:schemeClr val="tx1"/>
                </a:solidFill>
              </a:rPr>
              <a:t>risco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etc</a:t>
            </a:r>
            <a:r>
              <a:rPr lang="en-US" i="1" dirty="0">
                <a:solidFill>
                  <a:schemeClr val="tx1"/>
                </a:solidFill>
              </a:rPr>
              <a:t>), de modo que </a:t>
            </a:r>
            <a:r>
              <a:rPr lang="en-US" i="1" dirty="0" err="1">
                <a:solidFill>
                  <a:schemeClr val="tx1"/>
                </a:solidFill>
              </a:rPr>
              <a:t>ela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quer</a:t>
            </a:r>
            <a:r>
              <a:rPr lang="en-US" i="1" dirty="0">
                <a:solidFill>
                  <a:schemeClr val="tx1"/>
                </a:solidFill>
              </a:rPr>
              <a:t> “</a:t>
            </a:r>
            <a:r>
              <a:rPr lang="en-US" i="1" dirty="0" err="1">
                <a:solidFill>
                  <a:schemeClr val="tx1"/>
                </a:solidFill>
              </a:rPr>
              <a:t>mexer</a:t>
            </a:r>
            <a:r>
              <a:rPr lang="en-US" i="1" dirty="0">
                <a:solidFill>
                  <a:schemeClr val="tx1"/>
                </a:solidFill>
              </a:rPr>
              <a:t>” com a data-base dos </a:t>
            </a:r>
            <a:r>
              <a:rPr lang="en-US" i="1" dirty="0" err="1">
                <a:solidFill>
                  <a:schemeClr val="tx1"/>
                </a:solidFill>
              </a:rPr>
              <a:t>contratos</a:t>
            </a:r>
            <a:r>
              <a:rPr lang="en-US" i="1" dirty="0">
                <a:solidFill>
                  <a:schemeClr val="tx1"/>
                </a:solidFill>
              </a:rPr>
              <a:t>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Comunicado</a:t>
            </a:r>
            <a:r>
              <a:rPr lang="en-US" dirty="0"/>
              <a:t> nº 85, de 31/08/2020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1843"/>
            <a:ext cx="8229600" cy="327991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Com a </a:t>
            </a:r>
            <a:r>
              <a:rPr lang="en-US" dirty="0" err="1"/>
              <a:t>publicação</a:t>
            </a:r>
            <a:r>
              <a:rPr lang="en-US" dirty="0"/>
              <a:t> </a:t>
            </a:r>
            <a:r>
              <a:rPr lang="en-US" dirty="0" err="1"/>
              <a:t>desse</a:t>
            </a:r>
            <a:r>
              <a:rPr lang="en-US" dirty="0"/>
              <a:t> </a:t>
            </a:r>
            <a:r>
              <a:rPr lang="en-US" dirty="0" err="1"/>
              <a:t>Comunicado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02/09/2020, no DOU, a ANS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legitimidade</a:t>
            </a:r>
            <a:r>
              <a:rPr lang="en-US" dirty="0"/>
              <a:t> à </a:t>
            </a:r>
            <a:r>
              <a:rPr lang="en-US" dirty="0" err="1"/>
              <a:t>medida</a:t>
            </a:r>
            <a:r>
              <a:rPr lang="en-US" dirty="0"/>
              <a:t> de </a:t>
            </a:r>
            <a:r>
              <a:rPr lang="en-US" dirty="0" err="1"/>
              <a:t>suspensão</a:t>
            </a:r>
            <a:r>
              <a:rPr lang="en-US" dirty="0"/>
              <a:t> de </a:t>
            </a:r>
            <a:r>
              <a:rPr lang="en-US" dirty="0" err="1"/>
              <a:t>reajuste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O </a:t>
            </a:r>
            <a:r>
              <a:rPr lang="en-US" dirty="0" err="1"/>
              <a:t>referido</a:t>
            </a:r>
            <a:r>
              <a:rPr lang="en-US" dirty="0"/>
              <a:t> </a:t>
            </a:r>
            <a:r>
              <a:rPr lang="en-US" dirty="0" err="1"/>
              <a:t>comunicado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o </a:t>
            </a:r>
            <a:r>
              <a:rPr lang="en-US" dirty="0" err="1"/>
              <a:t>condão</a:t>
            </a:r>
            <a:r>
              <a:rPr lang="en-US" dirty="0"/>
              <a:t> de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publicidade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consumidor</a:t>
            </a:r>
            <a:r>
              <a:rPr lang="en-US" dirty="0"/>
              <a:t> de </a:t>
            </a:r>
            <a:r>
              <a:rPr lang="en-US" dirty="0" err="1"/>
              <a:t>plano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, de modo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esclarecimentos</a:t>
            </a:r>
            <a:r>
              <a:rPr lang="en-US" dirty="0"/>
              <a:t> </a:t>
            </a:r>
            <a:r>
              <a:rPr lang="en-US" dirty="0" err="1"/>
              <a:t>adicionais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OPS, </a:t>
            </a:r>
            <a:r>
              <a:rPr lang="en-US" dirty="0" err="1"/>
              <a:t>além</a:t>
            </a:r>
            <a:r>
              <a:rPr lang="en-US" dirty="0"/>
              <a:t> das 03 </a:t>
            </a:r>
            <a:r>
              <a:rPr lang="en-US" dirty="0" err="1"/>
              <a:t>notícias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publicadas</a:t>
            </a:r>
            <a:r>
              <a:rPr lang="en-US" dirty="0"/>
              <a:t> no </a:t>
            </a:r>
            <a:r>
              <a:rPr lang="en-US" i="1" dirty="0"/>
              <a:t>site</a:t>
            </a:r>
            <a:r>
              <a:rPr lang="en-US" dirty="0"/>
              <a:t> da ANS.  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13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5902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13 – Caso a operadora já tenha emitido os boletos/faturas com vencimentos de setembro a dezembro ou as mensalidades de setembro a dezembro já tenham sido pagas como deverá ocorrer a suspensão dos reajustes?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No caso de boletos/faturas já emitidos ou caso as mensalidades já tenham sido pagas, os valores relativos aos reajustes deverão ser deduzidos das mensalidades com vencimentos nos meses seguintes. A operadora deve manter o beneficiário informado por meio de seus canais de comunicação.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743199"/>
            <a:ext cx="8229600" cy="183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Com </a:t>
            </a:r>
            <a:r>
              <a:rPr lang="en-US" i="1" dirty="0" err="1">
                <a:solidFill>
                  <a:schemeClr val="tx1"/>
                </a:solidFill>
              </a:rPr>
              <a:t>isso</a:t>
            </a:r>
            <a:r>
              <a:rPr lang="en-US" i="1" dirty="0">
                <a:solidFill>
                  <a:schemeClr val="tx1"/>
                </a:solidFill>
              </a:rPr>
              <a:t>, a ANS </a:t>
            </a:r>
            <a:r>
              <a:rPr lang="en-US" i="1" dirty="0" err="1">
                <a:solidFill>
                  <a:schemeClr val="tx1"/>
                </a:solidFill>
              </a:rPr>
              <a:t>reconhece</a:t>
            </a:r>
            <a:r>
              <a:rPr lang="en-US" i="1" dirty="0">
                <a:solidFill>
                  <a:schemeClr val="tx1"/>
                </a:solidFill>
              </a:rPr>
              <a:t> que 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foi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adotada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tardiamente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prejudicando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faturamento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setembro</a:t>
            </a:r>
            <a:r>
              <a:rPr lang="en-US" i="1" dirty="0">
                <a:solidFill>
                  <a:schemeClr val="tx1"/>
                </a:solidFill>
              </a:rPr>
              <a:t> das OPS.  A ANS </a:t>
            </a:r>
            <a:r>
              <a:rPr lang="en-US" i="1" dirty="0" err="1">
                <a:solidFill>
                  <a:schemeClr val="tx1"/>
                </a:solidFill>
              </a:rPr>
              <a:t>deixa</a:t>
            </a:r>
            <a:r>
              <a:rPr lang="en-US" i="1" dirty="0">
                <a:solidFill>
                  <a:schemeClr val="tx1"/>
                </a:solidFill>
              </a:rPr>
              <a:t> claro </a:t>
            </a:r>
            <a:r>
              <a:rPr lang="en-US" i="1" dirty="0" err="1">
                <a:solidFill>
                  <a:schemeClr val="tx1"/>
                </a:solidFill>
              </a:rPr>
              <a:t>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consumidor</a:t>
            </a:r>
            <a:r>
              <a:rPr lang="en-US" i="1" dirty="0">
                <a:solidFill>
                  <a:schemeClr val="tx1"/>
                </a:solidFill>
              </a:rPr>
              <a:t> que as OPS </a:t>
            </a:r>
            <a:r>
              <a:rPr lang="en-US" i="1" dirty="0" err="1">
                <a:solidFill>
                  <a:schemeClr val="tx1"/>
                </a:solidFill>
              </a:rPr>
              <a:t>podem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corrigir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valores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outubro</a:t>
            </a:r>
            <a:r>
              <a:rPr lang="en-US" i="1" dirty="0">
                <a:solidFill>
                  <a:schemeClr val="tx1"/>
                </a:solidFill>
              </a:rPr>
              <a:t>. Mas, as </a:t>
            </a:r>
            <a:r>
              <a:rPr lang="en-US" i="1" dirty="0" err="1">
                <a:solidFill>
                  <a:schemeClr val="tx1"/>
                </a:solidFill>
              </a:rPr>
              <a:t>operadoras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devem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utilizar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seus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canais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comunicação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dar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ênfase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essa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questão</a:t>
            </a:r>
            <a:r>
              <a:rPr lang="en-US" i="1" dirty="0">
                <a:solidFill>
                  <a:schemeClr val="tx1"/>
                </a:solidFill>
              </a:rPr>
              <a:t>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14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39"/>
            <a:ext cx="8140148" cy="20971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300" b="1" i="0" dirty="0">
                <a:solidFill>
                  <a:srgbClr val="333333"/>
                </a:solidFill>
                <a:effectLst/>
              </a:rPr>
              <a:t>14 – A medida de suspensão atinge os reajustes aplicados nos valores de coparticipação e franquia? </a:t>
            </a:r>
          </a:p>
          <a:p>
            <a:pPr algn="just"/>
            <a:r>
              <a:rPr lang="pt-BR" sz="2300" b="0" i="0" dirty="0">
                <a:solidFill>
                  <a:srgbClr val="333333"/>
                </a:solidFill>
                <a:effectLst/>
              </a:rPr>
              <a:t>Não. A medida de suspensão de reajuste se refere aos reajustes por variação de custo (anual) e por mudança de faixa etária aplicados na mensalidade dos planos de saúde. Aqueles reajustes aplicados nos valores de coparticipação e franquia não estão suspensos. </a:t>
            </a:r>
          </a:p>
          <a:p>
            <a:pPr algn="just"/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</a:rPr>
              <a:t> </a:t>
            </a:r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57200" y="2912165"/>
            <a:ext cx="8229600" cy="169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 err="1">
                <a:solidFill>
                  <a:schemeClr val="tx1"/>
                </a:solidFill>
              </a:rPr>
              <a:t>Eis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questão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plenamente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esclarecida</a:t>
            </a:r>
            <a:r>
              <a:rPr lang="en-US" i="1" dirty="0">
                <a:solidFill>
                  <a:schemeClr val="tx1"/>
                </a:solidFill>
              </a:rPr>
              <a:t>: A ANS </a:t>
            </a:r>
            <a:r>
              <a:rPr lang="en-US" i="1" dirty="0" err="1">
                <a:solidFill>
                  <a:schemeClr val="tx1"/>
                </a:solidFill>
              </a:rPr>
              <a:t>tira</a:t>
            </a:r>
            <a:r>
              <a:rPr lang="en-US" i="1" dirty="0">
                <a:solidFill>
                  <a:schemeClr val="tx1"/>
                </a:solidFill>
              </a:rPr>
              <a:t> do </a:t>
            </a:r>
            <a:r>
              <a:rPr lang="en-US" i="1" dirty="0" err="1">
                <a:solidFill>
                  <a:schemeClr val="tx1"/>
                </a:solidFill>
              </a:rPr>
              <a:t>contexto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reajustes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ocorridos</a:t>
            </a:r>
            <a:r>
              <a:rPr lang="en-US" i="1" dirty="0">
                <a:solidFill>
                  <a:schemeClr val="tx1"/>
                </a:solidFill>
              </a:rPr>
              <a:t> e que </a:t>
            </a:r>
            <a:r>
              <a:rPr lang="en-US" i="1" dirty="0" err="1">
                <a:solidFill>
                  <a:schemeClr val="tx1"/>
                </a:solidFill>
              </a:rPr>
              <a:t>podem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ocorrer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meses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seguintes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relacionados</a:t>
            </a:r>
            <a:r>
              <a:rPr lang="en-US" i="1" dirty="0">
                <a:solidFill>
                  <a:schemeClr val="tx1"/>
                </a:solidFill>
              </a:rPr>
              <a:t> com o </a:t>
            </a:r>
            <a:r>
              <a:rPr lang="en-US" i="1" dirty="0" err="1">
                <a:solidFill>
                  <a:schemeClr val="tx1"/>
                </a:solidFill>
              </a:rPr>
              <a:t>teto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coparticipação</a:t>
            </a:r>
            <a:r>
              <a:rPr lang="en-US" i="1" dirty="0">
                <a:solidFill>
                  <a:schemeClr val="tx1"/>
                </a:solidFill>
              </a:rPr>
              <a:t>.  O que </a:t>
            </a:r>
            <a:r>
              <a:rPr lang="en-US" i="1" dirty="0" err="1">
                <a:solidFill>
                  <a:schemeClr val="tx1"/>
                </a:solidFill>
              </a:rPr>
              <a:t>isto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significa</a:t>
            </a:r>
            <a:r>
              <a:rPr lang="en-US" i="1" dirty="0">
                <a:solidFill>
                  <a:schemeClr val="tx1"/>
                </a:solidFill>
              </a:rPr>
              <a:t>? Vide </a:t>
            </a:r>
            <a:r>
              <a:rPr lang="en-US" i="1" dirty="0" err="1">
                <a:solidFill>
                  <a:schemeClr val="tx1"/>
                </a:solidFill>
              </a:rPr>
              <a:t>quadro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seguir</a:t>
            </a: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095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REAJUSTE NO TETO DE COPARTICIPAÇÃO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7B110564-747B-4974-B77C-29C2C0C90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21336"/>
              </p:ext>
            </p:extLst>
          </p:nvPr>
        </p:nvGraphicFramePr>
        <p:xfrm>
          <a:off x="318052" y="1150159"/>
          <a:ext cx="8557593" cy="389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548">
                  <a:extLst>
                    <a:ext uri="{9D8B030D-6E8A-4147-A177-3AD203B41FA5}">
                      <a16:colId xmlns:a16="http://schemas.microsoft.com/office/drawing/2014/main" val="3143059780"/>
                    </a:ext>
                  </a:extLst>
                </a:gridCol>
                <a:gridCol w="3289852">
                  <a:extLst>
                    <a:ext uri="{9D8B030D-6E8A-4147-A177-3AD203B41FA5}">
                      <a16:colId xmlns:a16="http://schemas.microsoft.com/office/drawing/2014/main" val="3162353122"/>
                    </a:ext>
                  </a:extLst>
                </a:gridCol>
                <a:gridCol w="3071193">
                  <a:extLst>
                    <a:ext uri="{9D8B030D-6E8A-4147-A177-3AD203B41FA5}">
                      <a16:colId xmlns:a16="http://schemas.microsoft.com/office/drawing/2014/main" val="3788889705"/>
                    </a:ext>
                  </a:extLst>
                </a:gridCol>
              </a:tblGrid>
              <a:tr h="40034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Individual/Familiar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Coletivo por Adesão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Coletivo Empresarial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3510"/>
                  </a:ext>
                </a:extLst>
              </a:tr>
              <a:tr h="934279">
                <a:tc rowSpan="2">
                  <a:txBody>
                    <a:bodyPr/>
                    <a:lstStyle/>
                    <a:p>
                      <a:pPr algn="l"/>
                      <a:r>
                        <a:rPr lang="pt-BR" dirty="0"/>
                        <a:t>A ANS não divulgou o índice, de modo que, mesmo que não haja impedimento para a aplicação do reajuste no teto, ele não pode acontecer (art. 8º, </a:t>
                      </a:r>
                      <a:r>
                        <a:rPr lang="pt-BR" dirty="0" err="1"/>
                        <a:t>p.ú</a:t>
                      </a:r>
                      <a:r>
                        <a:rPr lang="pt-BR" dirty="0"/>
                        <a:t>, da RN 171), ressalvada a hipótese de a ANS publicar o índice nos próximos meses.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t-BR" dirty="0"/>
                        <a:t>POOL DE RISCO: O reajuste no teto aplicado nos contratos até </a:t>
                      </a:r>
                      <a:r>
                        <a:rPr lang="pt-BR" dirty="0" err="1"/>
                        <a:t>ago</a:t>
                      </a:r>
                      <a:r>
                        <a:rPr lang="pt-BR" dirty="0"/>
                        <a:t>/2020 permanece e deve incidir sobre os demais contratos que irão aniversariar até dez/2020.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7437"/>
                  </a:ext>
                </a:extLst>
              </a:tr>
              <a:tr h="201951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FORA DO POOL: O reajuste no teto já aplicado em 2020 permanece. Para os contratos com data-base nos meses de set a dez/2020, o reajuste por variação de custos negociado fica congelado, mas o reajuste no teto pode ser aplicado.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FORA DO POOL: O reajuste no teto já aplicado em 2020 permanece. Para os contratos com data-base nos meses de set a dez/2020, o reajuste por variação de custos negociado pode ser aplicado, assim como o reajuste no teto de coparticipação.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2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26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15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/>
          </a:bodyPr>
          <a:lstStyle/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</a:rPr>
              <a:t>15 – A suspensão se aplica aos planos de autogestões quando a contribuição do beneficiário for calculada sobre a remuneração e eventual aumento decorre exclusivamente do aumento da remuneração?</a:t>
            </a:r>
          </a:p>
          <a:p>
            <a:pPr algn="just"/>
            <a:r>
              <a:rPr lang="pt-BR" sz="1600" b="0" i="0" dirty="0">
                <a:solidFill>
                  <a:srgbClr val="333333"/>
                </a:solidFill>
                <a:effectLst/>
              </a:rPr>
              <a:t>Não. Aumento decorrente exclusivamente de aumento da remuneração não é considerado reajuste.</a:t>
            </a:r>
            <a:endParaRPr lang="en-US" sz="1600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571749"/>
            <a:ext cx="8229600" cy="2447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aplica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às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Unimeds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Aproveitando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questão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suscitada</a:t>
            </a:r>
            <a:r>
              <a:rPr lang="en-US" i="1" dirty="0">
                <a:solidFill>
                  <a:schemeClr val="tx1"/>
                </a:solidFill>
              </a:rPr>
              <a:t> para as </a:t>
            </a:r>
            <a:r>
              <a:rPr lang="en-US" i="1" dirty="0" err="1">
                <a:solidFill>
                  <a:schemeClr val="tx1"/>
                </a:solidFill>
              </a:rPr>
              <a:t>autogestões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como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fica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para o </a:t>
            </a:r>
            <a:r>
              <a:rPr lang="en-US" i="1" dirty="0" err="1">
                <a:solidFill>
                  <a:schemeClr val="tx1"/>
                </a:solidFill>
              </a:rPr>
              <a:t>plano</a:t>
            </a:r>
            <a:r>
              <a:rPr lang="en-US" i="1" dirty="0">
                <a:solidFill>
                  <a:schemeClr val="tx1"/>
                </a:solidFill>
              </a:rPr>
              <a:t> do </a:t>
            </a:r>
            <a:r>
              <a:rPr lang="en-US" i="1" dirty="0" err="1">
                <a:solidFill>
                  <a:schemeClr val="tx1"/>
                </a:solidFill>
              </a:rPr>
              <a:t>colaborador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possui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subsídio</a:t>
            </a:r>
            <a:r>
              <a:rPr lang="en-US" i="1" dirty="0">
                <a:solidFill>
                  <a:schemeClr val="tx1"/>
                </a:solidFill>
              </a:rPr>
              <a:t> integral da Unimed? </a:t>
            </a:r>
            <a:r>
              <a:rPr lang="en-US" i="1" dirty="0" err="1">
                <a:solidFill>
                  <a:schemeClr val="tx1"/>
                </a:solidFill>
              </a:rPr>
              <a:t>Seguirá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mesma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lógica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aplicada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coletivos</a:t>
            </a:r>
            <a:r>
              <a:rPr lang="en-US" i="1" dirty="0">
                <a:solidFill>
                  <a:schemeClr val="tx1"/>
                </a:solidFill>
              </a:rPr>
              <a:t>. E no </a:t>
            </a:r>
            <a:r>
              <a:rPr lang="en-US" i="1" dirty="0" err="1">
                <a:solidFill>
                  <a:schemeClr val="tx1"/>
                </a:solidFill>
              </a:rPr>
              <a:t>caso</a:t>
            </a:r>
            <a:r>
              <a:rPr lang="en-US" i="1" dirty="0">
                <a:solidFill>
                  <a:schemeClr val="tx1"/>
                </a:solidFill>
              </a:rPr>
              <a:t> do PAC da Federação? </a:t>
            </a:r>
            <a:r>
              <a:rPr lang="en-US" i="1" dirty="0" err="1">
                <a:solidFill>
                  <a:schemeClr val="tx1"/>
                </a:solidFill>
              </a:rPr>
              <a:t>Seguirá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mesma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lógica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aplicada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coletivos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adesão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acima</a:t>
            </a:r>
            <a:r>
              <a:rPr lang="en-US" i="1" dirty="0">
                <a:solidFill>
                  <a:schemeClr val="tx1"/>
                </a:solidFill>
              </a:rPr>
              <a:t> de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seja</a:t>
            </a:r>
            <a:r>
              <a:rPr lang="en-US" i="1" dirty="0">
                <a:solidFill>
                  <a:schemeClr val="tx1"/>
                </a:solidFill>
              </a:rPr>
              <a:t>, o valor </a:t>
            </a:r>
            <a:r>
              <a:rPr lang="en-US" i="1" dirty="0" err="1">
                <a:solidFill>
                  <a:schemeClr val="tx1"/>
                </a:solidFill>
              </a:rPr>
              <a:t>apurado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2020 </a:t>
            </a:r>
            <a:r>
              <a:rPr lang="en-US" i="1" dirty="0" err="1">
                <a:solidFill>
                  <a:schemeClr val="tx1"/>
                </a:solidFill>
              </a:rPr>
              <a:t>será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aplicado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partir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janeiro</a:t>
            </a:r>
            <a:r>
              <a:rPr lang="en-US" i="1" dirty="0">
                <a:solidFill>
                  <a:schemeClr val="tx1"/>
                </a:solidFill>
              </a:rPr>
              <a:t> de 2021, </a:t>
            </a:r>
            <a:r>
              <a:rPr lang="en-US" i="1" dirty="0" err="1">
                <a:solidFill>
                  <a:schemeClr val="tx1"/>
                </a:solidFill>
              </a:rPr>
              <a:t>porém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sem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recomposição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valores</a:t>
            </a:r>
            <a:r>
              <a:rPr lang="en-US" i="1" dirty="0">
                <a:solidFill>
                  <a:schemeClr val="tx1"/>
                </a:solidFill>
              </a:rPr>
              <a:t> dos </a:t>
            </a:r>
            <a:r>
              <a:rPr lang="en-US" i="1" dirty="0" err="1">
                <a:solidFill>
                  <a:schemeClr val="tx1"/>
                </a:solidFill>
              </a:rPr>
              <a:t>períodos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(set a </a:t>
            </a:r>
            <a:r>
              <a:rPr lang="en-US" i="1" dirty="0" err="1">
                <a:solidFill>
                  <a:schemeClr val="tx1"/>
                </a:solidFill>
              </a:rPr>
              <a:t>dez</a:t>
            </a:r>
            <a:r>
              <a:rPr lang="en-US" i="1" dirty="0">
                <a:solidFill>
                  <a:schemeClr val="tx1"/>
                </a:solidFill>
              </a:rPr>
              <a:t>/2020). A data-base de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do PAC </a:t>
            </a:r>
            <a:r>
              <a:rPr lang="en-US" i="1" dirty="0" err="1">
                <a:solidFill>
                  <a:schemeClr val="tx1"/>
                </a:solidFill>
              </a:rPr>
              <a:t>será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mantida</a:t>
            </a:r>
            <a:r>
              <a:rPr lang="en-US" i="1" dirty="0">
                <a:solidFill>
                  <a:schemeClr val="tx1"/>
                </a:solidFill>
              </a:rPr>
              <a:t>.    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85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16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39"/>
            <a:ext cx="8229600" cy="171908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16 – Poderá a operadora de plano de saúde que não tenha aplicado os reajustes devidos nos meses de maio, junho e julho de 2020 por liberalidade, aplicar a cobrança retroativa nos meses de agosto, setembro e outubro de 2020?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Não, no período de setembro a dezembro de 2020 estão suspensas as cobranças de reajuste. A recomposição dos efeitos da suspensão dos reajustes em 2020 será realizada ao longo de 2021, conforme mencionado no item 10.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3043090"/>
            <a:ext cx="8229600" cy="1418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 err="1">
                <a:solidFill>
                  <a:schemeClr val="tx1"/>
                </a:solidFill>
              </a:rPr>
              <a:t>Entendemos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cabe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resposta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acima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negociação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cobrança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retroativa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firmada</a:t>
            </a:r>
            <a:r>
              <a:rPr lang="en-US" i="1" dirty="0">
                <a:solidFill>
                  <a:schemeClr val="tx1"/>
                </a:solidFill>
              </a:rPr>
              <a:t> com </a:t>
            </a:r>
            <a:r>
              <a:rPr lang="en-US" i="1" dirty="0" err="1">
                <a:solidFill>
                  <a:schemeClr val="tx1"/>
                </a:solidFill>
              </a:rPr>
              <a:t>contratantes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coletivos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empresariais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acima</a:t>
            </a:r>
            <a:r>
              <a:rPr lang="en-US" i="1" dirty="0">
                <a:solidFill>
                  <a:schemeClr val="tx1"/>
                </a:solidFill>
              </a:rPr>
              <a:t> de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 (fora do pool de </a:t>
            </a:r>
            <a:r>
              <a:rPr lang="en-US" i="1" dirty="0" err="1">
                <a:solidFill>
                  <a:schemeClr val="tx1"/>
                </a:solidFill>
              </a:rPr>
              <a:t>risco</a:t>
            </a:r>
            <a:r>
              <a:rPr lang="en-US" i="1" dirty="0">
                <a:solidFill>
                  <a:schemeClr val="tx1"/>
                </a:solidFill>
              </a:rPr>
              <a:t>), </a:t>
            </a:r>
            <a:r>
              <a:rPr lang="en-US" i="1" dirty="0" err="1">
                <a:solidFill>
                  <a:schemeClr val="tx1"/>
                </a:solidFill>
              </a:rPr>
              <a:t>desde</a:t>
            </a:r>
            <a:r>
              <a:rPr lang="en-US" i="1" dirty="0">
                <a:solidFill>
                  <a:schemeClr val="tx1"/>
                </a:solidFill>
              </a:rPr>
              <a:t> que a OPS </a:t>
            </a:r>
            <a:r>
              <a:rPr lang="en-US" i="1" dirty="0" err="1">
                <a:solidFill>
                  <a:schemeClr val="tx1"/>
                </a:solidFill>
              </a:rPr>
              <a:t>ratifique</a:t>
            </a:r>
            <a:r>
              <a:rPr lang="en-US" i="1" dirty="0">
                <a:solidFill>
                  <a:schemeClr val="tx1"/>
                </a:solidFill>
              </a:rPr>
              <a:t> o que </a:t>
            </a:r>
            <a:r>
              <a:rPr lang="en-US" i="1" dirty="0" err="1">
                <a:solidFill>
                  <a:schemeClr val="tx1"/>
                </a:solidFill>
              </a:rPr>
              <a:t>ficou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acordado</a:t>
            </a:r>
            <a:r>
              <a:rPr lang="en-US" i="1" dirty="0">
                <a:solidFill>
                  <a:schemeClr val="tx1"/>
                </a:solidFill>
              </a:rPr>
              <a:t> antes do </a:t>
            </a:r>
            <a:r>
              <a:rPr lang="en-US" i="1" dirty="0" err="1">
                <a:solidFill>
                  <a:schemeClr val="tx1"/>
                </a:solidFill>
              </a:rPr>
              <a:t>anúncio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7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17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39"/>
            <a:ext cx="8229600" cy="10137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</a:rPr>
              <a:t>17 – Dada a impossibilidade de aplicar o valor reajustado para a massa atual de beneficiários, tal valor poderá ser aplicado para os novos beneficiários, que ingressaram durante o período de pandemia? </a:t>
            </a:r>
          </a:p>
          <a:p>
            <a:pPr algn="just"/>
            <a:r>
              <a:rPr lang="pt-BR" sz="1600" b="0" i="0" dirty="0">
                <a:solidFill>
                  <a:srgbClr val="333333"/>
                </a:solidFill>
                <a:effectLst/>
              </a:rPr>
              <a:t>Sim. O valor aplicado para novos beneficiários se configura preço de entrada no plano e não reajuste.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166730"/>
            <a:ext cx="8229600" cy="223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b="1" i="1" dirty="0"/>
              <a:t>Comentário: </a:t>
            </a:r>
            <a:r>
              <a:rPr lang="en-US" sz="1500" i="1" dirty="0">
                <a:solidFill>
                  <a:schemeClr val="tx1"/>
                </a:solidFill>
              </a:rPr>
              <a:t>Com </a:t>
            </a:r>
            <a:r>
              <a:rPr lang="en-US" sz="1500" i="1" dirty="0" err="1">
                <a:solidFill>
                  <a:schemeClr val="tx1"/>
                </a:solidFill>
              </a:rPr>
              <a:t>tal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resposta</a:t>
            </a:r>
            <a:r>
              <a:rPr lang="en-US" sz="1500" i="1" dirty="0">
                <a:solidFill>
                  <a:schemeClr val="tx1"/>
                </a:solidFill>
              </a:rPr>
              <a:t>, a ANS </a:t>
            </a:r>
            <a:r>
              <a:rPr lang="en-US" sz="1500" i="1" dirty="0" err="1">
                <a:solidFill>
                  <a:schemeClr val="tx1"/>
                </a:solidFill>
              </a:rPr>
              <a:t>desconstrói</a:t>
            </a:r>
            <a:r>
              <a:rPr lang="en-US" sz="1500" i="1" dirty="0">
                <a:solidFill>
                  <a:schemeClr val="tx1"/>
                </a:solidFill>
              </a:rPr>
              <a:t> o </a:t>
            </a:r>
            <a:r>
              <a:rPr lang="en-US" sz="1500" i="1" dirty="0" err="1">
                <a:solidFill>
                  <a:schemeClr val="tx1"/>
                </a:solidFill>
              </a:rPr>
              <a:t>conceito</a:t>
            </a:r>
            <a:r>
              <a:rPr lang="en-US" sz="1500" i="1" dirty="0">
                <a:solidFill>
                  <a:schemeClr val="tx1"/>
                </a:solidFill>
              </a:rPr>
              <a:t> de </a:t>
            </a:r>
            <a:r>
              <a:rPr lang="en-US" sz="1500" i="1" dirty="0" err="1">
                <a:solidFill>
                  <a:schemeClr val="tx1"/>
                </a:solidFill>
              </a:rPr>
              <a:t>reajuste</a:t>
            </a:r>
            <a:r>
              <a:rPr lang="en-US" sz="1500" i="1" dirty="0">
                <a:solidFill>
                  <a:schemeClr val="tx1"/>
                </a:solidFill>
              </a:rPr>
              <a:t> por </a:t>
            </a:r>
            <a:r>
              <a:rPr lang="en-US" sz="1500" i="1" dirty="0" err="1">
                <a:solidFill>
                  <a:schemeClr val="tx1"/>
                </a:solidFill>
              </a:rPr>
              <a:t>contrato</a:t>
            </a:r>
            <a:r>
              <a:rPr lang="en-US" sz="1500" i="1" dirty="0">
                <a:solidFill>
                  <a:schemeClr val="tx1"/>
                </a:solidFill>
              </a:rPr>
              <a:t> e vincula </a:t>
            </a:r>
            <a:r>
              <a:rPr lang="en-US" sz="1500" i="1" dirty="0" err="1">
                <a:solidFill>
                  <a:schemeClr val="tx1"/>
                </a:solidFill>
              </a:rPr>
              <a:t>toda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situação</a:t>
            </a:r>
            <a:r>
              <a:rPr lang="en-US" sz="1500" i="1" dirty="0">
                <a:solidFill>
                  <a:schemeClr val="tx1"/>
                </a:solidFill>
              </a:rPr>
              <a:t> à </a:t>
            </a:r>
            <a:r>
              <a:rPr lang="en-US" sz="1500" i="1" dirty="0" err="1">
                <a:solidFill>
                  <a:schemeClr val="tx1"/>
                </a:solidFill>
              </a:rPr>
              <a:t>figura</a:t>
            </a:r>
            <a:r>
              <a:rPr lang="en-US" sz="1500" i="1" dirty="0">
                <a:solidFill>
                  <a:schemeClr val="tx1"/>
                </a:solidFill>
              </a:rPr>
              <a:t> do </a:t>
            </a:r>
            <a:r>
              <a:rPr lang="en-US" sz="1500" i="1" dirty="0" err="1">
                <a:solidFill>
                  <a:schemeClr val="tx1"/>
                </a:solidFill>
              </a:rPr>
              <a:t>beneficiário</a:t>
            </a:r>
            <a:r>
              <a:rPr lang="en-US" sz="1500" i="1" dirty="0">
                <a:solidFill>
                  <a:schemeClr val="tx1"/>
                </a:solidFill>
              </a:rPr>
              <a:t>.  </a:t>
            </a:r>
            <a:r>
              <a:rPr lang="en-US" sz="1500" i="1" dirty="0" err="1">
                <a:solidFill>
                  <a:schemeClr val="tx1"/>
                </a:solidFill>
              </a:rPr>
              <a:t>Em</a:t>
            </a:r>
            <a:r>
              <a:rPr lang="en-US" sz="1500" i="1" dirty="0">
                <a:solidFill>
                  <a:schemeClr val="tx1"/>
                </a:solidFill>
              </a:rPr>
              <a:t> que </a:t>
            </a:r>
            <a:r>
              <a:rPr lang="en-US" sz="1500" i="1" dirty="0" err="1">
                <a:solidFill>
                  <a:schemeClr val="tx1"/>
                </a:solidFill>
              </a:rPr>
              <a:t>pese</a:t>
            </a:r>
            <a:r>
              <a:rPr lang="en-US" sz="1500" i="1" dirty="0">
                <a:solidFill>
                  <a:schemeClr val="tx1"/>
                </a:solidFill>
              </a:rPr>
              <a:t> a Unimed do Brasil submeter a </a:t>
            </a:r>
            <a:r>
              <a:rPr lang="en-US" sz="1500" i="1" dirty="0" err="1">
                <a:solidFill>
                  <a:schemeClr val="tx1"/>
                </a:solidFill>
              </a:rPr>
              <a:t>questão</a:t>
            </a:r>
            <a:r>
              <a:rPr lang="en-US" sz="1500" i="1" dirty="0">
                <a:solidFill>
                  <a:schemeClr val="tx1"/>
                </a:solidFill>
              </a:rPr>
              <a:t> à ANS para </a:t>
            </a:r>
            <a:r>
              <a:rPr lang="en-US" sz="1500" i="1" dirty="0" err="1">
                <a:solidFill>
                  <a:schemeClr val="tx1"/>
                </a:solidFill>
              </a:rPr>
              <a:t>elucidação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entendemos</a:t>
            </a:r>
            <a:r>
              <a:rPr lang="en-US" sz="1500" i="1" dirty="0">
                <a:solidFill>
                  <a:schemeClr val="tx1"/>
                </a:solidFill>
              </a:rPr>
              <a:t> que a </a:t>
            </a:r>
            <a:r>
              <a:rPr lang="en-US" sz="1500" i="1" dirty="0" err="1">
                <a:solidFill>
                  <a:schemeClr val="tx1"/>
                </a:solidFill>
              </a:rPr>
              <a:t>interpretação</a:t>
            </a:r>
            <a:r>
              <a:rPr lang="en-US" sz="1500" i="1" dirty="0">
                <a:solidFill>
                  <a:schemeClr val="tx1"/>
                </a:solidFill>
              </a:rPr>
              <a:t> literal </a:t>
            </a:r>
            <a:r>
              <a:rPr lang="en-US" sz="1500" i="1" dirty="0" err="1">
                <a:solidFill>
                  <a:schemeClr val="tx1"/>
                </a:solidFill>
              </a:rPr>
              <a:t>nos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favorece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ainda</a:t>
            </a:r>
            <a:r>
              <a:rPr lang="en-US" sz="1500" i="1" dirty="0">
                <a:solidFill>
                  <a:schemeClr val="tx1"/>
                </a:solidFill>
              </a:rPr>
              <a:t> que, sob o </a:t>
            </a:r>
            <a:r>
              <a:rPr lang="en-US" sz="1500" i="1" dirty="0" err="1">
                <a:solidFill>
                  <a:schemeClr val="tx1"/>
                </a:solidFill>
              </a:rPr>
              <a:t>ponto</a:t>
            </a:r>
            <a:r>
              <a:rPr lang="en-US" sz="1500" i="1" dirty="0">
                <a:solidFill>
                  <a:schemeClr val="tx1"/>
                </a:solidFill>
              </a:rPr>
              <a:t> de vista </a:t>
            </a:r>
            <a:r>
              <a:rPr lang="en-US" sz="1500" i="1" dirty="0" err="1">
                <a:solidFill>
                  <a:schemeClr val="tx1"/>
                </a:solidFill>
              </a:rPr>
              <a:t>operacional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seja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bastante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complexa</a:t>
            </a:r>
            <a:r>
              <a:rPr lang="en-US" sz="1500" i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000" i="1" dirty="0">
              <a:solidFill>
                <a:schemeClr val="tx1"/>
              </a:solidFill>
            </a:endParaRPr>
          </a:p>
          <a:p>
            <a:pPr algn="just"/>
            <a:r>
              <a:rPr lang="en-US" sz="1500" b="1" i="1" dirty="0" err="1">
                <a:solidFill>
                  <a:schemeClr val="tx1"/>
                </a:solidFill>
              </a:rPr>
              <a:t>Exemplo</a:t>
            </a:r>
            <a:r>
              <a:rPr lang="en-US" sz="1500" b="1" i="1" dirty="0">
                <a:solidFill>
                  <a:schemeClr val="tx1"/>
                </a:solidFill>
              </a:rPr>
              <a:t>:  </a:t>
            </a:r>
            <a:r>
              <a:rPr lang="en-US" sz="1500" i="1" dirty="0" err="1">
                <a:solidFill>
                  <a:schemeClr val="tx1"/>
                </a:solidFill>
              </a:rPr>
              <a:t>Beneficiário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adere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plano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coletivo</a:t>
            </a:r>
            <a:r>
              <a:rPr lang="en-US" sz="1500" i="1" dirty="0">
                <a:solidFill>
                  <a:schemeClr val="tx1"/>
                </a:solidFill>
              </a:rPr>
              <a:t> por </a:t>
            </a:r>
            <a:r>
              <a:rPr lang="en-US" sz="1500" i="1" dirty="0" err="1">
                <a:solidFill>
                  <a:schemeClr val="tx1"/>
                </a:solidFill>
              </a:rPr>
              <a:t>adesão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em</a:t>
            </a:r>
            <a:r>
              <a:rPr lang="en-US" sz="1500" i="1" dirty="0">
                <a:solidFill>
                  <a:schemeClr val="tx1"/>
                </a:solidFill>
              </a:rPr>
              <a:t> 06/2020, </a:t>
            </a:r>
            <a:r>
              <a:rPr lang="en-US" sz="1500" i="1" dirty="0" err="1">
                <a:solidFill>
                  <a:schemeClr val="tx1"/>
                </a:solidFill>
              </a:rPr>
              <a:t>pagando</a:t>
            </a:r>
            <a:r>
              <a:rPr lang="en-US" sz="1500" i="1" dirty="0">
                <a:solidFill>
                  <a:schemeClr val="tx1"/>
                </a:solidFill>
              </a:rPr>
              <a:t> R$ 150,00, </a:t>
            </a:r>
            <a:r>
              <a:rPr lang="en-US" sz="1500" i="1" dirty="0" err="1">
                <a:solidFill>
                  <a:schemeClr val="tx1"/>
                </a:solidFill>
              </a:rPr>
              <a:t>uma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vez</a:t>
            </a:r>
            <a:r>
              <a:rPr lang="en-US" sz="1500" i="1" dirty="0">
                <a:solidFill>
                  <a:schemeClr val="tx1"/>
                </a:solidFill>
              </a:rPr>
              <a:t> que o </a:t>
            </a:r>
            <a:r>
              <a:rPr lang="en-US" sz="1500" i="1" dirty="0" err="1">
                <a:solidFill>
                  <a:schemeClr val="tx1"/>
                </a:solidFill>
              </a:rPr>
              <a:t>reajuste</a:t>
            </a:r>
            <a:r>
              <a:rPr lang="en-US" sz="1500" i="1" dirty="0">
                <a:solidFill>
                  <a:schemeClr val="tx1"/>
                </a:solidFill>
              </a:rPr>
              <a:t> por </a:t>
            </a:r>
            <a:r>
              <a:rPr lang="en-US" sz="1500" i="1" dirty="0" err="1">
                <a:solidFill>
                  <a:schemeClr val="tx1"/>
                </a:solidFill>
              </a:rPr>
              <a:t>variação</a:t>
            </a:r>
            <a:r>
              <a:rPr lang="en-US" sz="1500" i="1" dirty="0">
                <a:solidFill>
                  <a:schemeClr val="tx1"/>
                </a:solidFill>
              </a:rPr>
              <a:t> de custos para a PJ </a:t>
            </a:r>
            <a:r>
              <a:rPr lang="en-US" sz="1500" i="1" dirty="0" err="1">
                <a:solidFill>
                  <a:schemeClr val="tx1"/>
                </a:solidFill>
              </a:rPr>
              <a:t>contratante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ocorreu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em</a:t>
            </a:r>
            <a:r>
              <a:rPr lang="en-US" sz="1500" i="1" dirty="0">
                <a:solidFill>
                  <a:schemeClr val="tx1"/>
                </a:solidFill>
              </a:rPr>
              <a:t> 05/2020. Nos </a:t>
            </a:r>
            <a:r>
              <a:rPr lang="en-US" sz="1500" i="1" dirty="0" err="1">
                <a:solidFill>
                  <a:schemeClr val="tx1"/>
                </a:solidFill>
              </a:rPr>
              <a:t>meses</a:t>
            </a:r>
            <a:r>
              <a:rPr lang="en-US" sz="1500" i="1" dirty="0">
                <a:solidFill>
                  <a:schemeClr val="tx1"/>
                </a:solidFill>
              </a:rPr>
              <a:t> de set a </a:t>
            </a:r>
            <a:r>
              <a:rPr lang="en-US" sz="1500" i="1" dirty="0" err="1">
                <a:solidFill>
                  <a:schemeClr val="tx1"/>
                </a:solidFill>
              </a:rPr>
              <a:t>dez</a:t>
            </a:r>
            <a:r>
              <a:rPr lang="en-US" sz="1500" i="1" dirty="0">
                <a:solidFill>
                  <a:schemeClr val="tx1"/>
                </a:solidFill>
              </a:rPr>
              <a:t>/2020, </a:t>
            </a:r>
            <a:r>
              <a:rPr lang="en-US" sz="1500" i="1" dirty="0" err="1">
                <a:solidFill>
                  <a:schemeClr val="tx1"/>
                </a:solidFill>
              </a:rPr>
              <a:t>quanto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ele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irá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pagar</a:t>
            </a:r>
            <a:r>
              <a:rPr lang="en-US" sz="1500" i="1" dirty="0">
                <a:solidFill>
                  <a:schemeClr val="tx1"/>
                </a:solidFill>
              </a:rPr>
              <a:t>?  </a:t>
            </a:r>
            <a:r>
              <a:rPr lang="en-US" sz="1500" i="1" dirty="0" err="1">
                <a:solidFill>
                  <a:schemeClr val="tx1"/>
                </a:solidFill>
              </a:rPr>
              <a:t>Os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mesmos</a:t>
            </a:r>
            <a:r>
              <a:rPr lang="en-US" sz="1500" i="1" dirty="0">
                <a:solidFill>
                  <a:schemeClr val="tx1"/>
                </a:solidFill>
              </a:rPr>
              <a:t> R$ 150,00.  No </a:t>
            </a:r>
            <a:r>
              <a:rPr lang="en-US" sz="1500" i="1" dirty="0" err="1">
                <a:solidFill>
                  <a:schemeClr val="tx1"/>
                </a:solidFill>
              </a:rPr>
              <a:t>entanto</a:t>
            </a:r>
            <a:r>
              <a:rPr lang="en-US" sz="1500" i="1" dirty="0">
                <a:solidFill>
                  <a:schemeClr val="tx1"/>
                </a:solidFill>
              </a:rPr>
              <a:t>, outro </a:t>
            </a:r>
            <a:r>
              <a:rPr lang="en-US" sz="1500" i="1" dirty="0" err="1">
                <a:solidFill>
                  <a:schemeClr val="tx1"/>
                </a:solidFill>
              </a:rPr>
              <a:t>beneficiário</a:t>
            </a:r>
            <a:r>
              <a:rPr lang="en-US" sz="1500" i="1" dirty="0">
                <a:solidFill>
                  <a:schemeClr val="tx1"/>
                </a:solidFill>
              </a:rPr>
              <a:t> com a </a:t>
            </a:r>
            <a:r>
              <a:rPr lang="en-US" sz="1500" i="1" dirty="0" err="1">
                <a:solidFill>
                  <a:schemeClr val="tx1"/>
                </a:solidFill>
              </a:rPr>
              <a:t>mesma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idade</a:t>
            </a:r>
            <a:r>
              <a:rPr lang="en-US" sz="1500" i="1" dirty="0">
                <a:solidFill>
                  <a:schemeClr val="tx1"/>
                </a:solidFill>
              </a:rPr>
              <a:t> e que </a:t>
            </a:r>
            <a:r>
              <a:rPr lang="en-US" sz="1500" i="1" dirty="0" err="1">
                <a:solidFill>
                  <a:schemeClr val="tx1"/>
                </a:solidFill>
              </a:rPr>
              <a:t>tenha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aderido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mesmo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plano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coletivo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em</a:t>
            </a:r>
            <a:r>
              <a:rPr lang="en-US" sz="1500" i="1" dirty="0">
                <a:solidFill>
                  <a:schemeClr val="tx1"/>
                </a:solidFill>
              </a:rPr>
              <a:t> 04/2020 com o valor de R$ 130,00 e que, a </a:t>
            </a:r>
            <a:r>
              <a:rPr lang="en-US" sz="1500" i="1" dirty="0" err="1">
                <a:solidFill>
                  <a:schemeClr val="tx1"/>
                </a:solidFill>
              </a:rPr>
              <a:t>partir</a:t>
            </a:r>
            <a:r>
              <a:rPr lang="en-US" sz="1500" i="1" dirty="0">
                <a:solidFill>
                  <a:schemeClr val="tx1"/>
                </a:solidFill>
              </a:rPr>
              <a:t> de 05/2020 </a:t>
            </a:r>
            <a:r>
              <a:rPr lang="en-US" sz="1500" i="1" dirty="0" err="1">
                <a:solidFill>
                  <a:schemeClr val="tx1"/>
                </a:solidFill>
              </a:rPr>
              <a:t>passou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pagar</a:t>
            </a:r>
            <a:r>
              <a:rPr lang="en-US" sz="1500" i="1" dirty="0">
                <a:solidFill>
                  <a:schemeClr val="tx1"/>
                </a:solidFill>
              </a:rPr>
              <a:t> R$ 150,00, para </a:t>
            </a:r>
            <a:r>
              <a:rPr lang="en-US" sz="1500" i="1" dirty="0" err="1">
                <a:solidFill>
                  <a:schemeClr val="tx1"/>
                </a:solidFill>
              </a:rPr>
              <a:t>os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meses</a:t>
            </a:r>
            <a:r>
              <a:rPr lang="en-US" sz="1500" i="1" dirty="0">
                <a:solidFill>
                  <a:schemeClr val="tx1"/>
                </a:solidFill>
              </a:rPr>
              <a:t> de set a </a:t>
            </a:r>
            <a:r>
              <a:rPr lang="en-US" sz="1500" i="1" dirty="0" err="1">
                <a:solidFill>
                  <a:schemeClr val="tx1"/>
                </a:solidFill>
              </a:rPr>
              <a:t>dez</a:t>
            </a:r>
            <a:r>
              <a:rPr lang="en-US" sz="1500" i="1" dirty="0">
                <a:solidFill>
                  <a:schemeClr val="tx1"/>
                </a:solidFill>
              </a:rPr>
              <a:t>/2020, </a:t>
            </a:r>
            <a:r>
              <a:rPr lang="en-US" sz="1500" i="1" dirty="0" err="1">
                <a:solidFill>
                  <a:schemeClr val="tx1"/>
                </a:solidFill>
              </a:rPr>
              <a:t>pagará</a:t>
            </a:r>
            <a:r>
              <a:rPr lang="en-US" sz="1500" i="1" dirty="0">
                <a:solidFill>
                  <a:schemeClr val="tx1"/>
                </a:solidFill>
              </a:rPr>
              <a:t> R$ 130,00, </a:t>
            </a:r>
            <a:r>
              <a:rPr lang="en-US" sz="1500" i="1" dirty="0" err="1">
                <a:solidFill>
                  <a:schemeClr val="tx1"/>
                </a:solidFill>
              </a:rPr>
              <a:t>sendo</a:t>
            </a:r>
            <a:r>
              <a:rPr lang="en-US" sz="1500" i="1" dirty="0">
                <a:solidFill>
                  <a:schemeClr val="tx1"/>
                </a:solidFill>
              </a:rPr>
              <a:t> que a </a:t>
            </a:r>
            <a:r>
              <a:rPr lang="en-US" sz="1500" i="1" dirty="0" err="1">
                <a:solidFill>
                  <a:schemeClr val="tx1"/>
                </a:solidFill>
              </a:rPr>
              <a:t>diferença</a:t>
            </a:r>
            <a:r>
              <a:rPr lang="en-US" sz="1500" i="1" dirty="0">
                <a:solidFill>
                  <a:schemeClr val="tx1"/>
                </a:solidFill>
              </a:rPr>
              <a:t> (R$ 20,00/</a:t>
            </a:r>
            <a:r>
              <a:rPr lang="en-US" sz="1500" i="1" dirty="0" err="1">
                <a:solidFill>
                  <a:schemeClr val="tx1"/>
                </a:solidFill>
              </a:rPr>
              <a:t>mês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totalizando</a:t>
            </a:r>
            <a:r>
              <a:rPr lang="en-US" sz="1500" i="1" dirty="0">
                <a:solidFill>
                  <a:schemeClr val="tx1"/>
                </a:solidFill>
              </a:rPr>
              <a:t> R$ 80,00) </a:t>
            </a:r>
            <a:r>
              <a:rPr lang="en-US" sz="1500" i="1" dirty="0" err="1">
                <a:solidFill>
                  <a:schemeClr val="tx1"/>
                </a:solidFill>
              </a:rPr>
              <a:t>seja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recomposta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longo</a:t>
            </a:r>
            <a:r>
              <a:rPr lang="en-US" sz="1500" i="1" dirty="0">
                <a:solidFill>
                  <a:schemeClr val="tx1"/>
                </a:solidFill>
              </a:rPr>
              <a:t> de 2021.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3887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18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39"/>
            <a:ext cx="8229600" cy="197788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5600" b="1" i="0" dirty="0">
                <a:solidFill>
                  <a:srgbClr val="333333"/>
                </a:solidFill>
                <a:effectLst/>
              </a:rPr>
              <a:t>18 – As negociações para definição de percentuais de reajuste dos planos coletivos com 30 ou mais beneficiários devem ser mantidas nos meses de setembro a dezembro, mesmo que os planos não possam ser reajustados nesse período?</a:t>
            </a:r>
          </a:p>
          <a:p>
            <a:pPr algn="just"/>
            <a:br>
              <a:rPr lang="pt-BR" sz="5600" dirty="0"/>
            </a:br>
            <a:r>
              <a:rPr lang="pt-BR" sz="5600" b="0" i="0" dirty="0">
                <a:solidFill>
                  <a:srgbClr val="333333"/>
                </a:solidFill>
                <a:effectLst/>
              </a:rPr>
              <a:t>Sim, é importante que as negociações para definição do percentual de reajuste entre as pessoas jurídicas contratantes e as operadoras sejam mantidas normalmente durante os períodos de aniversário dos contratos para cobrança a partir de janeiro de 2021. Ressalta-se novamente que a parcela referente ao percentual de reajuste NÃO PODERÁ SER COBRADA nos meses de setembro a dezembro de 2020. Nesses meses, a mensalidade deverá permanecer com o valor cobrado pela operadora antes do reajuste 2020 acordado.</a:t>
            </a:r>
            <a:endParaRPr lang="en-US" sz="5600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3147701"/>
            <a:ext cx="8229600" cy="1871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 err="1">
                <a:solidFill>
                  <a:schemeClr val="tx1"/>
                </a:solidFill>
              </a:rPr>
              <a:t>Entendemos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houve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</a:rPr>
              <a:t>equívoco</a:t>
            </a:r>
            <a:r>
              <a:rPr lang="en-US" b="1" i="1" u="sng" dirty="0">
                <a:solidFill>
                  <a:schemeClr val="tx1"/>
                </a:solidFill>
              </a:rPr>
              <a:t> da ANS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resposta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acima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uma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vez</a:t>
            </a:r>
            <a:r>
              <a:rPr lang="en-US" i="1" dirty="0">
                <a:solidFill>
                  <a:schemeClr val="tx1"/>
                </a:solidFill>
              </a:rPr>
              <a:t> que o item 4 </a:t>
            </a:r>
            <a:r>
              <a:rPr lang="en-US" i="1" dirty="0" err="1">
                <a:solidFill>
                  <a:schemeClr val="tx1"/>
                </a:solidFill>
              </a:rPr>
              <a:t>excetua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contratos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coletivos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empresariais</a:t>
            </a:r>
            <a:r>
              <a:rPr lang="en-US" i="1" dirty="0">
                <a:solidFill>
                  <a:schemeClr val="tx1"/>
                </a:solidFill>
              </a:rPr>
              <a:t> com </a:t>
            </a:r>
            <a:r>
              <a:rPr lang="en-US" i="1" dirty="0" err="1">
                <a:solidFill>
                  <a:schemeClr val="tx1"/>
                </a:solidFill>
              </a:rPr>
              <a:t>mais</a:t>
            </a:r>
            <a:r>
              <a:rPr lang="en-US" i="1" dirty="0">
                <a:solidFill>
                  <a:schemeClr val="tx1"/>
                </a:solidFill>
              </a:rPr>
              <a:t> de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. 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obstante, </a:t>
            </a:r>
            <a:r>
              <a:rPr lang="en-US" i="1" dirty="0" err="1">
                <a:solidFill>
                  <a:schemeClr val="tx1"/>
                </a:solidFill>
              </a:rPr>
              <a:t>este</a:t>
            </a:r>
            <a:r>
              <a:rPr lang="en-US" i="1" dirty="0">
                <a:solidFill>
                  <a:schemeClr val="tx1"/>
                </a:solidFill>
              </a:rPr>
              <a:t> item </a:t>
            </a:r>
            <a:r>
              <a:rPr lang="en-US" i="1" dirty="0" err="1">
                <a:solidFill>
                  <a:schemeClr val="tx1"/>
                </a:solidFill>
              </a:rPr>
              <a:t>demonstra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vez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necessidade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manter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dia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negociação</a:t>
            </a:r>
            <a:r>
              <a:rPr lang="en-US" i="1" dirty="0">
                <a:solidFill>
                  <a:schemeClr val="tx1"/>
                </a:solidFill>
              </a:rPr>
              <a:t> do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respeitando</a:t>
            </a:r>
            <a:r>
              <a:rPr lang="en-US" i="1" dirty="0">
                <a:solidFill>
                  <a:schemeClr val="tx1"/>
                </a:solidFill>
              </a:rPr>
              <a:t> a data-base, </a:t>
            </a:r>
            <a:r>
              <a:rPr lang="en-US" i="1" dirty="0" err="1">
                <a:solidFill>
                  <a:schemeClr val="tx1"/>
                </a:solidFill>
              </a:rPr>
              <a:t>ainda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possível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aplicá</a:t>
            </a:r>
            <a:r>
              <a:rPr lang="en-US" i="1" dirty="0">
                <a:solidFill>
                  <a:schemeClr val="tx1"/>
                </a:solidFill>
              </a:rPr>
              <a:t>-lo.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0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4FEDBF0-9BB5-42D1-B9B9-3B19283C2D64}"/>
              </a:ext>
            </a:extLst>
          </p:cNvPr>
          <p:cNvSpPr txBox="1">
            <a:spLocks/>
          </p:cNvSpPr>
          <p:nvPr/>
        </p:nvSpPr>
        <p:spPr>
          <a:xfrm>
            <a:off x="163552" y="1646388"/>
            <a:ext cx="4994857" cy="1344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B1D34B"/>
                </a:solidFill>
                <a:latin typeface="Trebuchet MS" panose="020B0603020202020204" pitchFamily="34" charset="0"/>
              </a:rPr>
              <a:t>Assessoria Regulamentar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a.regulamentar@unimedpr.coop.br</a:t>
            </a:r>
          </a:p>
        </p:txBody>
      </p:sp>
    </p:spTree>
    <p:extLst>
      <p:ext uri="{BB962C8B-B14F-4D97-AF65-F5344CB8AC3E}">
        <p14:creationId xmlns:p14="http://schemas.microsoft.com/office/powerpoint/2010/main" val="160508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1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29208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</a:rPr>
              <a:t>1 – Quais são os tipos de planos de saúde atingidos pela medida de suspensão da aplicação dos reajustes de planos de saúde no período de setembro a dezembro de 2020? </a:t>
            </a:r>
            <a:r>
              <a:rPr lang="pt-BR" sz="1600" b="0" i="0" dirty="0">
                <a:solidFill>
                  <a:srgbClr val="333333"/>
                </a:solidFill>
                <a:effectLst/>
              </a:rPr>
              <a:t>A medida de suspensão de aplicação dos reajustes no período de setembro a dezembro de 2020 é válida para os planos médico-hospitalares contratados a partir de 01/01/1999 ou adaptados à Lei nº 9.656/98.</a:t>
            </a:r>
            <a:endParaRPr lang="pt-BR" sz="1800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445027"/>
            <a:ext cx="8229600" cy="2322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>
                <a:solidFill>
                  <a:schemeClr val="tx1"/>
                </a:solidFill>
              </a:rPr>
              <a:t>Com </a:t>
            </a:r>
            <a:r>
              <a:rPr lang="en-US" i="1" dirty="0" err="1">
                <a:solidFill>
                  <a:schemeClr val="tx1"/>
                </a:solidFill>
              </a:rPr>
              <a:t>isso</a:t>
            </a:r>
            <a:r>
              <a:rPr lang="en-US" i="1" dirty="0">
                <a:solidFill>
                  <a:schemeClr val="tx1"/>
                </a:solidFill>
              </a:rPr>
              <a:t>, ANS </a:t>
            </a:r>
            <a:r>
              <a:rPr lang="en-US" i="1" dirty="0" err="1">
                <a:solidFill>
                  <a:schemeClr val="tx1"/>
                </a:solidFill>
              </a:rPr>
              <a:t>esclarece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regulamentados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alvo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.  </a:t>
            </a:r>
            <a:r>
              <a:rPr lang="en-US" i="1" dirty="0" err="1">
                <a:solidFill>
                  <a:schemeClr val="tx1"/>
                </a:solidFill>
              </a:rPr>
              <a:t>Apenas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regulamentados</a:t>
            </a:r>
            <a:r>
              <a:rPr lang="en-US" i="1" dirty="0">
                <a:solidFill>
                  <a:schemeClr val="tx1"/>
                </a:solidFill>
              </a:rPr>
              <a:t> e </a:t>
            </a:r>
            <a:r>
              <a:rPr lang="en-US" i="1" dirty="0" err="1">
                <a:solidFill>
                  <a:schemeClr val="tx1"/>
                </a:solidFill>
              </a:rPr>
              <a:t>adaptados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estão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suscetíveis</a:t>
            </a:r>
            <a:r>
              <a:rPr lang="en-US" i="1" dirty="0">
                <a:solidFill>
                  <a:schemeClr val="tx1"/>
                </a:solidFill>
              </a:rPr>
              <a:t> à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. E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produtos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acessórios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vinculados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registro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produto</a:t>
            </a:r>
            <a:r>
              <a:rPr lang="en-US" i="1" dirty="0">
                <a:solidFill>
                  <a:schemeClr val="tx1"/>
                </a:solidFill>
              </a:rPr>
              <a:t> junto à ANS, </a:t>
            </a:r>
            <a:r>
              <a:rPr lang="en-US" i="1" dirty="0" err="1">
                <a:solidFill>
                  <a:schemeClr val="tx1"/>
                </a:solidFill>
              </a:rPr>
              <a:t>comercializados</a:t>
            </a:r>
            <a:r>
              <a:rPr lang="en-US" i="1" dirty="0">
                <a:solidFill>
                  <a:schemeClr val="tx1"/>
                </a:solidFill>
              </a:rPr>
              <a:t> de forma </a:t>
            </a:r>
            <a:r>
              <a:rPr lang="en-US" i="1" dirty="0" err="1">
                <a:solidFill>
                  <a:schemeClr val="tx1"/>
                </a:solidFill>
              </a:rPr>
              <a:t>apartada</a:t>
            </a:r>
            <a:r>
              <a:rPr lang="en-US" i="1" dirty="0">
                <a:solidFill>
                  <a:schemeClr val="tx1"/>
                </a:solidFill>
              </a:rPr>
              <a:t> do </a:t>
            </a:r>
            <a:r>
              <a:rPr lang="en-US" i="1" dirty="0" err="1">
                <a:solidFill>
                  <a:schemeClr val="tx1"/>
                </a:solidFill>
              </a:rPr>
              <a:t>plano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saúde</a:t>
            </a:r>
            <a:r>
              <a:rPr lang="en-US" i="1" dirty="0">
                <a:solidFill>
                  <a:schemeClr val="tx1"/>
                </a:solidFill>
              </a:rPr>
              <a:t>?  O </a:t>
            </a:r>
            <a:r>
              <a:rPr lang="en-US" i="1" dirty="0" err="1">
                <a:solidFill>
                  <a:schemeClr val="tx1"/>
                </a:solidFill>
              </a:rPr>
              <a:t>entendimento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desta</a:t>
            </a:r>
            <a:r>
              <a:rPr lang="en-US" i="1" dirty="0">
                <a:solidFill>
                  <a:schemeClr val="tx1"/>
                </a:solidFill>
              </a:rPr>
              <a:t> Federação é que </a:t>
            </a:r>
            <a:r>
              <a:rPr lang="en-US" i="1" dirty="0" err="1">
                <a:solidFill>
                  <a:schemeClr val="tx1"/>
                </a:solidFill>
              </a:rPr>
              <a:t>estes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também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estão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abarcados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, de modo que </a:t>
            </a:r>
            <a:r>
              <a:rPr lang="en-US" i="1" dirty="0" err="1">
                <a:solidFill>
                  <a:schemeClr val="tx1"/>
                </a:solidFill>
              </a:rPr>
              <a:t>podem</a:t>
            </a:r>
            <a:r>
              <a:rPr lang="en-US" i="1" dirty="0">
                <a:solidFill>
                  <a:schemeClr val="tx1"/>
                </a:solidFill>
              </a:rPr>
              <a:t> ser </a:t>
            </a:r>
            <a:r>
              <a:rPr lang="en-US" i="1" dirty="0" err="1">
                <a:solidFill>
                  <a:schemeClr val="tx1"/>
                </a:solidFill>
              </a:rPr>
              <a:t>reajustados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normalmente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4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2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699590"/>
          </a:xfrm>
        </p:spPr>
        <p:txBody>
          <a:bodyPr>
            <a:noAutofit/>
          </a:bodyPr>
          <a:lstStyle/>
          <a:p>
            <a:pPr algn="just"/>
            <a:r>
              <a:rPr lang="pt-BR" sz="1200" b="1" i="0" dirty="0">
                <a:solidFill>
                  <a:srgbClr val="333333"/>
                </a:solidFill>
                <a:effectLst/>
              </a:rPr>
              <a:t>2 – Quais são os tipos de planos de saúde não atingidos pela medida de suspensão da aplicação dos reajustes de planos de saúde no período de setembro a dezembro de 2020?</a:t>
            </a:r>
          </a:p>
          <a:p>
            <a:pPr algn="just"/>
            <a:r>
              <a:rPr lang="pt-BR" sz="1200" b="0" i="0" dirty="0">
                <a:solidFill>
                  <a:srgbClr val="333333"/>
                </a:solidFill>
                <a:effectLst/>
              </a:rPr>
              <a:t>- A medida de suspensão de aplicação dos reajustes não é válida para os planos contratados antes de 31/12/1998 (não regulamentados) e não adaptados, exceto os planos individuais/familiares que tiveram Termo de Compromisso celebrado, cujos reajustes dependem de expressa autorização da ANS, além daqueles cujos contratos prevejam o reajuste autorizado pela ANS.- A medida não contempla os planos exclusivamente odontológicos.- A medida não se aplica aos contratos coletivos empresariais com 30 ou mais vidas que já tenham negociado e aplicado seu reajuste até 31/08/2020.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57200" y="2723322"/>
            <a:ext cx="8229600" cy="2180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A ANS </a:t>
            </a:r>
            <a:r>
              <a:rPr lang="en-US" i="1" dirty="0" err="1">
                <a:solidFill>
                  <a:schemeClr val="tx1"/>
                </a:solidFill>
              </a:rPr>
              <a:t>excetua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medida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: (1)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regulamentados</a:t>
            </a:r>
            <a:r>
              <a:rPr lang="en-US" i="1" dirty="0">
                <a:solidFill>
                  <a:schemeClr val="tx1"/>
                </a:solidFill>
              </a:rPr>
              <a:t> com TC que </a:t>
            </a:r>
            <a:r>
              <a:rPr lang="en-US" i="1" dirty="0" err="1">
                <a:solidFill>
                  <a:schemeClr val="tx1"/>
                </a:solidFill>
              </a:rPr>
              <a:t>depende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autorização</a:t>
            </a:r>
            <a:r>
              <a:rPr lang="en-US" i="1" dirty="0">
                <a:solidFill>
                  <a:schemeClr val="tx1"/>
                </a:solidFill>
              </a:rPr>
              <a:t> da ANS; (2)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regulamentados</a:t>
            </a:r>
            <a:r>
              <a:rPr lang="en-US" i="1" dirty="0">
                <a:solidFill>
                  <a:schemeClr val="tx1"/>
                </a:solidFill>
              </a:rPr>
              <a:t> com </a:t>
            </a:r>
            <a:r>
              <a:rPr lang="en-US" i="1" dirty="0" err="1">
                <a:solidFill>
                  <a:schemeClr val="tx1"/>
                </a:solidFill>
              </a:rPr>
              <a:t>índice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metodologia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expressa</a:t>
            </a:r>
            <a:r>
              <a:rPr lang="en-US" i="1" dirty="0">
                <a:solidFill>
                  <a:schemeClr val="tx1"/>
                </a:solidFill>
              </a:rPr>
              <a:t>; (3)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odontológicos</a:t>
            </a:r>
            <a:r>
              <a:rPr lang="en-US" i="1" dirty="0">
                <a:solidFill>
                  <a:schemeClr val="tx1"/>
                </a:solidFill>
              </a:rPr>
              <a:t>; (4) </a:t>
            </a:r>
            <a:r>
              <a:rPr lang="en-US" i="1" dirty="0" err="1">
                <a:solidFill>
                  <a:schemeClr val="tx1"/>
                </a:solidFill>
              </a:rPr>
              <a:t>planos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coletivos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empresariais</a:t>
            </a:r>
            <a:r>
              <a:rPr lang="en-US" i="1" dirty="0">
                <a:solidFill>
                  <a:schemeClr val="tx1"/>
                </a:solidFill>
              </a:rPr>
              <a:t> com </a:t>
            </a:r>
            <a:r>
              <a:rPr lang="en-US" i="1" dirty="0" err="1">
                <a:solidFill>
                  <a:schemeClr val="tx1"/>
                </a:solidFill>
              </a:rPr>
              <a:t>mais</a:t>
            </a:r>
            <a:r>
              <a:rPr lang="en-US" i="1" dirty="0">
                <a:solidFill>
                  <a:schemeClr val="tx1"/>
                </a:solidFill>
              </a:rPr>
              <a:t> de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desde</a:t>
            </a:r>
            <a:r>
              <a:rPr lang="en-US" i="1" dirty="0">
                <a:solidFill>
                  <a:schemeClr val="tx1"/>
                </a:solidFill>
              </a:rPr>
              <a:t> que </a:t>
            </a:r>
            <a:r>
              <a:rPr lang="en-US" i="1" dirty="0" err="1">
                <a:solidFill>
                  <a:schemeClr val="tx1"/>
                </a:solidFill>
              </a:rPr>
              <a:t>haja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concordância</a:t>
            </a:r>
            <a:r>
              <a:rPr lang="en-US" i="1" dirty="0">
                <a:solidFill>
                  <a:schemeClr val="tx1"/>
                </a:solidFill>
              </a:rPr>
              <a:t> da PJ </a:t>
            </a:r>
            <a:r>
              <a:rPr lang="en-US" i="1" dirty="0" err="1">
                <a:solidFill>
                  <a:schemeClr val="tx1"/>
                </a:solidFill>
              </a:rPr>
              <a:t>contratante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6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3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14188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</a:rPr>
              <a:t>3 – Quais são os tipos de reajuste que serão suspensos no período de setembro a dezembro de 2020?</a:t>
            </a: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</a:rPr>
              <a:t>A suspensão se dará para os reajustes por variação de custos (anual) referentes a 2020 e para os reajustes por mudanças de faixa etária ocorridas em 2020 em planos de saúde de assistência médico-hospitalar.</a:t>
            </a:r>
            <a:endParaRPr lang="en-US" dirty="0"/>
          </a:p>
          <a:p>
            <a:endParaRPr lang="en-US" dirty="0"/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2742817"/>
            <a:ext cx="8229600" cy="20244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 </a:t>
            </a:r>
            <a:r>
              <a:rPr lang="en-US" i="1" dirty="0">
                <a:solidFill>
                  <a:schemeClr val="tx1"/>
                </a:solidFill>
              </a:rPr>
              <a:t>A ANS </a:t>
            </a:r>
            <a:r>
              <a:rPr lang="en-US" i="1" dirty="0" err="1">
                <a:solidFill>
                  <a:schemeClr val="tx1"/>
                </a:solidFill>
              </a:rPr>
              <a:t>esclarece</a:t>
            </a:r>
            <a:r>
              <a:rPr lang="en-US" i="1" dirty="0">
                <a:solidFill>
                  <a:schemeClr val="tx1"/>
                </a:solidFill>
              </a:rPr>
              <a:t> que o </a:t>
            </a:r>
            <a:r>
              <a:rPr lang="en-US" i="1" dirty="0" err="1">
                <a:solidFill>
                  <a:schemeClr val="tx1"/>
                </a:solidFill>
              </a:rPr>
              <a:t>parâmetro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utilizado</a:t>
            </a:r>
            <a:r>
              <a:rPr lang="en-US" i="1" dirty="0">
                <a:solidFill>
                  <a:schemeClr val="tx1"/>
                </a:solidFill>
              </a:rPr>
              <a:t> para a </a:t>
            </a:r>
            <a:r>
              <a:rPr lang="en-US" i="1" dirty="0" err="1">
                <a:solidFill>
                  <a:schemeClr val="tx1"/>
                </a:solidFill>
              </a:rPr>
              <a:t>suspensão</a:t>
            </a:r>
            <a:r>
              <a:rPr lang="en-US" i="1" dirty="0">
                <a:solidFill>
                  <a:schemeClr val="tx1"/>
                </a:solidFill>
              </a:rPr>
              <a:t> é dos </a:t>
            </a:r>
            <a:r>
              <a:rPr lang="en-US" i="1" dirty="0" err="1">
                <a:solidFill>
                  <a:schemeClr val="tx1"/>
                </a:solidFill>
              </a:rPr>
              <a:t>reajustes</a:t>
            </a:r>
            <a:r>
              <a:rPr lang="en-US" i="1" dirty="0">
                <a:solidFill>
                  <a:schemeClr val="tx1"/>
                </a:solidFill>
              </a:rPr>
              <a:t> por </a:t>
            </a:r>
            <a:r>
              <a:rPr lang="en-US" i="1" dirty="0" err="1">
                <a:solidFill>
                  <a:schemeClr val="tx1"/>
                </a:solidFill>
              </a:rPr>
              <a:t>variação</a:t>
            </a:r>
            <a:r>
              <a:rPr lang="en-US" i="1" dirty="0">
                <a:solidFill>
                  <a:schemeClr val="tx1"/>
                </a:solidFill>
              </a:rPr>
              <a:t> de custos e por </a:t>
            </a:r>
            <a:r>
              <a:rPr lang="en-US" i="1" dirty="0" err="1">
                <a:solidFill>
                  <a:schemeClr val="tx1"/>
                </a:solidFill>
              </a:rPr>
              <a:t>faixa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etária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u="sng" dirty="0">
                <a:solidFill>
                  <a:schemeClr val="tx1"/>
                </a:solidFill>
              </a:rPr>
              <a:t>OCORRIDOS OU RELACIONADOS COM O ANO-BASE DE 2020, </a:t>
            </a:r>
            <a:r>
              <a:rPr lang="en-US" i="1" u="sng" dirty="0" err="1">
                <a:solidFill>
                  <a:schemeClr val="tx1"/>
                </a:solidFill>
              </a:rPr>
              <a:t>ou</a:t>
            </a:r>
            <a:r>
              <a:rPr lang="en-US" i="1" u="sng" dirty="0">
                <a:solidFill>
                  <a:schemeClr val="tx1"/>
                </a:solidFill>
              </a:rPr>
              <a:t> </a:t>
            </a:r>
            <a:r>
              <a:rPr lang="en-US" i="1" u="sng" dirty="0" err="1">
                <a:solidFill>
                  <a:schemeClr val="tx1"/>
                </a:solidFill>
              </a:rPr>
              <a:t>seja</a:t>
            </a:r>
            <a:r>
              <a:rPr lang="en-US" i="1" u="sng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 NÃO RESTRINGE A MEDIDA AO PERÍODO DE PANDEMIA.  A </a:t>
            </a:r>
            <a:r>
              <a:rPr lang="en-US" i="1" dirty="0" err="1">
                <a:solidFill>
                  <a:schemeClr val="tx1"/>
                </a:solidFill>
              </a:rPr>
              <a:t>lógica</a:t>
            </a:r>
            <a:r>
              <a:rPr lang="en-US" i="1" dirty="0">
                <a:solidFill>
                  <a:schemeClr val="tx1"/>
                </a:solidFill>
              </a:rPr>
              <a:t> é </a:t>
            </a:r>
            <a:r>
              <a:rPr lang="en-US" i="1" dirty="0" err="1">
                <a:solidFill>
                  <a:schemeClr val="tx1"/>
                </a:solidFill>
              </a:rPr>
              <a:t>dar</a:t>
            </a:r>
            <a:r>
              <a:rPr lang="en-US" i="1" dirty="0">
                <a:solidFill>
                  <a:schemeClr val="tx1"/>
                </a:solidFill>
              </a:rPr>
              <a:t> um </a:t>
            </a:r>
            <a:r>
              <a:rPr lang="en-US" i="1" dirty="0" err="1">
                <a:solidFill>
                  <a:schemeClr val="tx1"/>
                </a:solidFill>
              </a:rPr>
              <a:t>alívio</a:t>
            </a:r>
            <a:r>
              <a:rPr lang="en-US" i="1" dirty="0">
                <a:solidFill>
                  <a:schemeClr val="tx1"/>
                </a:solidFill>
              </a:rPr>
              <a:t> “</a:t>
            </a:r>
            <a:r>
              <a:rPr lang="en-US" i="1" dirty="0" err="1">
                <a:solidFill>
                  <a:schemeClr val="tx1"/>
                </a:solidFill>
              </a:rPr>
              <a:t>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bolso</a:t>
            </a:r>
            <a:r>
              <a:rPr lang="en-US" i="1" dirty="0">
                <a:solidFill>
                  <a:schemeClr val="tx1"/>
                </a:solidFill>
              </a:rPr>
              <a:t>” do </a:t>
            </a:r>
            <a:r>
              <a:rPr lang="en-US" i="1" dirty="0" err="1">
                <a:solidFill>
                  <a:schemeClr val="tx1"/>
                </a:solidFill>
              </a:rPr>
              <a:t>consumidor</a:t>
            </a:r>
            <a:r>
              <a:rPr lang="en-US" i="1" dirty="0">
                <a:solidFill>
                  <a:schemeClr val="tx1"/>
                </a:solidFill>
              </a:rPr>
              <a:t> no </a:t>
            </a:r>
            <a:r>
              <a:rPr lang="en-US" i="1" dirty="0" err="1">
                <a:solidFill>
                  <a:schemeClr val="tx1"/>
                </a:solidFill>
              </a:rPr>
              <a:t>último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quadrimestre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referente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todos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tipos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reajuste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ocorridos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relacionados</a:t>
            </a:r>
            <a:r>
              <a:rPr lang="en-US" i="1" dirty="0">
                <a:solidFill>
                  <a:schemeClr val="tx1"/>
                </a:solidFill>
              </a:rPr>
              <a:t> com o </a:t>
            </a:r>
            <a:r>
              <a:rPr lang="en-US" i="1" dirty="0" err="1">
                <a:solidFill>
                  <a:schemeClr val="tx1"/>
                </a:solidFill>
              </a:rPr>
              <a:t>ano</a:t>
            </a:r>
            <a:r>
              <a:rPr lang="en-US" i="1" dirty="0">
                <a:solidFill>
                  <a:schemeClr val="tx1"/>
                </a:solidFill>
              </a:rPr>
              <a:t>-base de 2020.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8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4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2315818"/>
          </a:xfrm>
        </p:spPr>
        <p:txBody>
          <a:bodyPr>
            <a:noAutofit/>
          </a:bodyPr>
          <a:lstStyle/>
          <a:p>
            <a:pPr algn="just"/>
            <a:r>
              <a:rPr lang="pt-BR" sz="1200" b="1" i="0" dirty="0">
                <a:solidFill>
                  <a:srgbClr val="333333"/>
                </a:solidFill>
                <a:effectLst/>
              </a:rPr>
              <a:t>4 – Como se dará a suspensão dos reajustes por variação de custo (anual) para os tipos de contratação individual/familiar, coletiva por adesão e coletiva empresarial nos meses de setembro a dezembro de 2020?</a:t>
            </a:r>
          </a:p>
          <a:p>
            <a:pPr algn="just"/>
            <a:r>
              <a:rPr lang="pt-BR" sz="1200" b="1" i="0" dirty="0">
                <a:solidFill>
                  <a:srgbClr val="333333"/>
                </a:solidFill>
                <a:effectLst/>
              </a:rPr>
              <a:t>Para os planos individuais/familiares</a:t>
            </a:r>
            <a:r>
              <a:rPr lang="pt-BR" sz="1200" b="0" i="0" dirty="0">
                <a:solidFill>
                  <a:srgbClr val="333333"/>
                </a:solidFill>
                <a:effectLst/>
              </a:rPr>
              <a:t>, o período de aplicação do reajuste 2020 é de maio/2020 a abril de 2021. Como a ANS ainda não divulgou o percentual máximo para esse período, não haverá qualquer cobrança em 2020. Os contratos reajustados entre janeiro e abril de 2020 referem-se ao ciclo de reajustes de 2019 e, portanto, não são alcançados por essa medida.</a:t>
            </a:r>
          </a:p>
          <a:p>
            <a:pPr algn="just"/>
            <a:r>
              <a:rPr lang="pt-BR" sz="1200" b="1" i="0" u="sng" dirty="0">
                <a:solidFill>
                  <a:srgbClr val="333333"/>
                </a:solidFill>
                <a:effectLst/>
              </a:rPr>
              <a:t>Para os planos coletivos por adesão</a:t>
            </a:r>
            <a:r>
              <a:rPr lang="pt-BR" sz="12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algn="just"/>
            <a:r>
              <a:rPr lang="pt-BR" sz="1200" b="0" i="0" dirty="0">
                <a:solidFill>
                  <a:srgbClr val="333333"/>
                </a:solidFill>
                <a:effectLst/>
              </a:rPr>
              <a:t>• </a:t>
            </a:r>
            <a:r>
              <a:rPr lang="pt-BR" sz="1200" b="1" i="0" dirty="0">
                <a:solidFill>
                  <a:srgbClr val="333333"/>
                </a:solidFill>
                <a:effectLst/>
              </a:rPr>
              <a:t>Com até 29 vidas (agrupamento de contatos):</a:t>
            </a:r>
            <a:r>
              <a:rPr lang="pt-BR" sz="1200" b="0" i="0" dirty="0">
                <a:solidFill>
                  <a:srgbClr val="333333"/>
                </a:solidFill>
                <a:effectLst/>
              </a:rPr>
              <a:t> o período de aplicação do reajuste 2020 é de maio/2020 a abril/2021 e a operadora deve aplicar um único percentual para todos os contratos que tenham até 29 vidas. Para os contratos que já tiverem sido reajustados entre maio e agosto de 2020, a parcela referente ao percentual de reajuste NÃO PODERÁ SER COBRADA nos meses de setembro a dezembro de 2020. [...]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FB9102-5169-44D9-9D24-B9EB75F834E4}"/>
              </a:ext>
            </a:extLst>
          </p:cNvPr>
          <p:cNvSpPr txBox="1">
            <a:spLocks/>
          </p:cNvSpPr>
          <p:nvPr/>
        </p:nvSpPr>
        <p:spPr>
          <a:xfrm>
            <a:off x="480391" y="3423255"/>
            <a:ext cx="8229600" cy="148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A5F5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A5F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Comentário: </a:t>
            </a:r>
            <a:r>
              <a:rPr lang="en-US" i="1" dirty="0">
                <a:solidFill>
                  <a:schemeClr val="tx1"/>
                </a:solidFill>
              </a:rPr>
              <a:t>Por </a:t>
            </a:r>
            <a:r>
              <a:rPr lang="en-US" i="1" dirty="0" err="1">
                <a:solidFill>
                  <a:schemeClr val="tx1"/>
                </a:solidFill>
              </a:rPr>
              <a:t>dedução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lógica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onde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lê</a:t>
            </a:r>
            <a:r>
              <a:rPr lang="en-US" i="1" dirty="0">
                <a:solidFill>
                  <a:schemeClr val="tx1"/>
                </a:solidFill>
              </a:rPr>
              <a:t> “com </a:t>
            </a:r>
            <a:r>
              <a:rPr lang="en-US" i="1" dirty="0" err="1">
                <a:solidFill>
                  <a:schemeClr val="tx1"/>
                </a:solidFill>
              </a:rPr>
              <a:t>até</a:t>
            </a:r>
            <a:r>
              <a:rPr lang="en-US" i="1" dirty="0">
                <a:solidFill>
                  <a:schemeClr val="tx1"/>
                </a:solidFill>
              </a:rPr>
              <a:t>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”, </a:t>
            </a:r>
            <a:r>
              <a:rPr lang="en-US" i="1" dirty="0" err="1">
                <a:solidFill>
                  <a:schemeClr val="tx1"/>
                </a:solidFill>
              </a:rPr>
              <a:t>leia</a:t>
            </a:r>
            <a:r>
              <a:rPr lang="en-US" i="1" dirty="0">
                <a:solidFill>
                  <a:schemeClr val="tx1"/>
                </a:solidFill>
              </a:rPr>
              <a:t>-se “pool de </a:t>
            </a:r>
            <a:r>
              <a:rPr lang="en-US" i="1" dirty="0" err="1">
                <a:solidFill>
                  <a:schemeClr val="tx1"/>
                </a:solidFill>
              </a:rPr>
              <a:t>risco</a:t>
            </a:r>
            <a:r>
              <a:rPr lang="en-US" i="1" dirty="0">
                <a:solidFill>
                  <a:schemeClr val="tx1"/>
                </a:solidFill>
              </a:rPr>
              <a:t>” e, </a:t>
            </a:r>
            <a:r>
              <a:rPr lang="en-US" i="1" dirty="0" err="1">
                <a:solidFill>
                  <a:schemeClr val="tx1"/>
                </a:solidFill>
              </a:rPr>
              <a:t>onde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lê</a:t>
            </a:r>
            <a:r>
              <a:rPr lang="en-US" i="1" dirty="0">
                <a:solidFill>
                  <a:schemeClr val="tx1"/>
                </a:solidFill>
              </a:rPr>
              <a:t> “</a:t>
            </a:r>
            <a:r>
              <a:rPr lang="en-US" i="1" dirty="0" err="1">
                <a:solidFill>
                  <a:schemeClr val="tx1"/>
                </a:solidFill>
              </a:rPr>
              <a:t>acima</a:t>
            </a:r>
            <a:r>
              <a:rPr lang="en-US" i="1" dirty="0">
                <a:solidFill>
                  <a:schemeClr val="tx1"/>
                </a:solidFill>
              </a:rPr>
              <a:t> de 29 </a:t>
            </a:r>
            <a:r>
              <a:rPr lang="en-US" i="1" dirty="0" err="1">
                <a:solidFill>
                  <a:schemeClr val="tx1"/>
                </a:solidFill>
              </a:rPr>
              <a:t>vidas</a:t>
            </a:r>
            <a:r>
              <a:rPr lang="en-US" i="1" dirty="0">
                <a:solidFill>
                  <a:schemeClr val="tx1"/>
                </a:solidFill>
              </a:rPr>
              <a:t>”, </a:t>
            </a:r>
            <a:r>
              <a:rPr lang="en-US" i="1" dirty="0" err="1">
                <a:solidFill>
                  <a:schemeClr val="tx1"/>
                </a:solidFill>
              </a:rPr>
              <a:t>leia</a:t>
            </a:r>
            <a:r>
              <a:rPr lang="en-US" i="1" dirty="0">
                <a:solidFill>
                  <a:schemeClr val="tx1"/>
                </a:solidFill>
              </a:rPr>
              <a:t>-se “fora do pool de </a:t>
            </a:r>
            <a:r>
              <a:rPr lang="en-US" i="1" dirty="0" err="1">
                <a:solidFill>
                  <a:schemeClr val="tx1"/>
                </a:solidFill>
              </a:rPr>
              <a:t>risco</a:t>
            </a:r>
            <a:r>
              <a:rPr lang="en-US" i="1" dirty="0">
                <a:solidFill>
                  <a:schemeClr val="tx1"/>
                </a:solidFill>
              </a:rPr>
              <a:t>”.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4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705" y="2331110"/>
            <a:ext cx="7583556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REAJUSTE ANUAL/ POR VARIAÇÃO DE CUSTOS/ CONTRAPRESTAÇÃO PECUNIÁRIA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7</a:t>
            </a:fld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BD6CD9-D309-4AB0-9F5B-B0080BE4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0775"/>
            <a:ext cx="8229600" cy="1922837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POR TIPO DE CONTRATAÇÃO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481A499-FB22-4636-8FFE-0F3E1E96E08B}"/>
              </a:ext>
            </a:extLst>
          </p:cNvPr>
          <p:cNvSpPr txBox="1">
            <a:spLocks/>
          </p:cNvSpPr>
          <p:nvPr/>
        </p:nvSpPr>
        <p:spPr>
          <a:xfrm>
            <a:off x="1391479" y="124623"/>
            <a:ext cx="75835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REAJUSTE POR VARIAÇÃO DE CUSTOS</a:t>
            </a:r>
          </a:p>
        </p:txBody>
      </p:sp>
    </p:spTree>
    <p:extLst>
      <p:ext uri="{BB962C8B-B14F-4D97-AF65-F5344CB8AC3E}">
        <p14:creationId xmlns:p14="http://schemas.microsoft.com/office/powerpoint/2010/main" val="309801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1479" y="124623"/>
            <a:ext cx="7583556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Individual/Familiar 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 err="1">
                <a:latin typeface="Trebuchet MS" panose="020B0603020202020204" pitchFamily="34" charset="0"/>
              </a:rPr>
              <a:t>Reajuste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/>
              <a:t>por </a:t>
            </a:r>
            <a:r>
              <a:rPr lang="en-US" dirty="0" err="1"/>
              <a:t>variação</a:t>
            </a:r>
            <a:r>
              <a:rPr lang="en-US" dirty="0"/>
              <a:t> de custos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BDA637F-2E54-4CDF-BF9E-57D9AAD6E02E}"/>
              </a:ext>
            </a:extLst>
          </p:cNvPr>
          <p:cNvGraphicFramePr>
            <a:graphicFrameLocks noGrp="1"/>
          </p:cNvGraphicFramePr>
          <p:nvPr/>
        </p:nvGraphicFramePr>
        <p:xfrm>
          <a:off x="586410" y="1123122"/>
          <a:ext cx="7961244" cy="3716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001">
                  <a:extLst>
                    <a:ext uri="{9D8B030D-6E8A-4147-A177-3AD203B41FA5}">
                      <a16:colId xmlns:a16="http://schemas.microsoft.com/office/drawing/2014/main" val="2892458249"/>
                    </a:ext>
                  </a:extLst>
                </a:gridCol>
                <a:gridCol w="2561034">
                  <a:extLst>
                    <a:ext uri="{9D8B030D-6E8A-4147-A177-3AD203B41FA5}">
                      <a16:colId xmlns:a16="http://schemas.microsoft.com/office/drawing/2014/main" val="630877960"/>
                    </a:ext>
                  </a:extLst>
                </a:gridCol>
                <a:gridCol w="2755209">
                  <a:extLst>
                    <a:ext uri="{9D8B030D-6E8A-4147-A177-3AD203B41FA5}">
                      <a16:colId xmlns:a16="http://schemas.microsoft.com/office/drawing/2014/main" val="2328489347"/>
                    </a:ext>
                  </a:extLst>
                </a:gridCol>
              </a:tblGrid>
              <a:tr h="5205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CONTRATOS COM DATA BASE DE REAJUSTE EM 2020, NOS MESES DE: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990739"/>
                  </a:ext>
                </a:extLst>
              </a:tr>
              <a:tr h="5925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JAN A ABR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1D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MAI A AGO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1D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SET A DEZ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1D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52449"/>
                  </a:ext>
                </a:extLst>
              </a:tr>
              <a:tr h="2602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O reajuste aplicado no 1º quadrimestre  será mantido até 31/12/2020.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ANS não divulgou índice, portanto, não foi aplicado reajuste.  Permanecem sem reajuste até 31/12/2020.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Ainda que a ANS divulgue o índice, não será aplicado.  Permanecem sem reajuste até 31/12/2020.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6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3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1479" y="124623"/>
            <a:ext cx="7583556" cy="8572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rebuchet MS" panose="020B0603020202020204" pitchFamily="34" charset="0"/>
              </a:rPr>
              <a:t>Coletivo</a:t>
            </a:r>
            <a:r>
              <a:rPr lang="en-US" dirty="0">
                <a:latin typeface="Trebuchet MS" panose="020B0603020202020204" pitchFamily="34" charset="0"/>
              </a:rPr>
              <a:t> por </a:t>
            </a:r>
            <a:r>
              <a:rPr lang="en-US" dirty="0" err="1">
                <a:latin typeface="Trebuchet MS" panose="020B0603020202020204" pitchFamily="34" charset="0"/>
              </a:rPr>
              <a:t>Adesão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 err="1">
                <a:latin typeface="Trebuchet MS" panose="020B0603020202020204" pitchFamily="34" charset="0"/>
              </a:rPr>
              <a:t>Reajuste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/>
              <a:t>por </a:t>
            </a:r>
            <a:r>
              <a:rPr lang="en-US" dirty="0" err="1"/>
              <a:t>variação</a:t>
            </a:r>
            <a:r>
              <a:rPr lang="en-US" dirty="0"/>
              <a:t> de custos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AB15D-587A-402E-8E9D-81C90C4A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F65D9-FF99-764A-9415-06FA1DD469B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0E16F68-8277-4541-883E-1419CBF47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49716"/>
              </p:ext>
            </p:extLst>
          </p:nvPr>
        </p:nvGraphicFramePr>
        <p:xfrm>
          <a:off x="168966" y="1246148"/>
          <a:ext cx="8875643" cy="3744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258">
                  <a:extLst>
                    <a:ext uri="{9D8B030D-6E8A-4147-A177-3AD203B41FA5}">
                      <a16:colId xmlns:a16="http://schemas.microsoft.com/office/drawing/2014/main" val="543530897"/>
                    </a:ext>
                  </a:extLst>
                </a:gridCol>
                <a:gridCol w="2328585">
                  <a:extLst>
                    <a:ext uri="{9D8B030D-6E8A-4147-A177-3AD203B41FA5}">
                      <a16:colId xmlns:a16="http://schemas.microsoft.com/office/drawing/2014/main" val="1757974711"/>
                    </a:ext>
                  </a:extLst>
                </a:gridCol>
                <a:gridCol w="3399182">
                  <a:extLst>
                    <a:ext uri="{9D8B030D-6E8A-4147-A177-3AD203B41FA5}">
                      <a16:colId xmlns:a16="http://schemas.microsoft.com/office/drawing/2014/main" val="970621355"/>
                    </a:ext>
                  </a:extLst>
                </a:gridCol>
                <a:gridCol w="1858618">
                  <a:extLst>
                    <a:ext uri="{9D8B030D-6E8A-4147-A177-3AD203B41FA5}">
                      <a16:colId xmlns:a16="http://schemas.microsoft.com/office/drawing/2014/main" val="1342288994"/>
                    </a:ext>
                  </a:extLst>
                </a:gridCol>
              </a:tblGrid>
              <a:tr h="2416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CONTRATOS COM DATA BASE DE REAJUSTE EM 2020, NOS MESES DE: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96428"/>
                  </a:ext>
                </a:extLst>
              </a:tr>
              <a:tr h="24161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JAN A ABR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MAI A AGO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SET A DEZ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676596"/>
                  </a:ext>
                </a:extLst>
              </a:tr>
              <a:tr h="1630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 DE RISCO</a:t>
                      </a:r>
                    </a:p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O reajuste aplicado no 1º quadrimestre deve ser mantido até 31/12/2020.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 reajuste aplicado no 2º quadrimestre deve ficar suspenso de set/2020 a dez/2020, ou seja, o acréscimo no valor das mensalidades correspondente ao reajuste apurado para o pool de risco não pode ser cobrado durante o período de suspensão.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Não reajustar até 31/12/2020.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13306"/>
                  </a:ext>
                </a:extLst>
              </a:tr>
              <a:tr h="1630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FORA DO POOL DE RISCO</a:t>
                      </a: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 reajuste negociado e aplicado no 1º quadrimestre deve ficar suspenso de set/2020 a dez/2020, ou seja, o acréscimo no valor das mensalidades correspondente ao reajuste negociado não pode ser cobrado durante o período de suspensão.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 reajuste negociado e aplicado no 2º quadrimestre deve ficar suspenso de set/2020 a dez/2020, ou seja, o acréscimo no valor das mensalidades correspondente ao reajuste negociado não pode ser cobrado durante o período de suspensão.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Negociar, mas não aplicar o reajuste negociado até 31/12/2020.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4C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6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8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3653</Words>
  <Application>Microsoft Office PowerPoint</Application>
  <PresentationFormat>Apresentação na tela (16:9)</PresentationFormat>
  <Paragraphs>163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Office Theme</vt:lpstr>
      <vt:lpstr>FAQ da ANS e Comunicado nº 85</vt:lpstr>
      <vt:lpstr>Comunicado nº 85, de 31/08/2020</vt:lpstr>
      <vt:lpstr>ITEM 1</vt:lpstr>
      <vt:lpstr>ITEM 2</vt:lpstr>
      <vt:lpstr>ITEM 3</vt:lpstr>
      <vt:lpstr>ITEM 4</vt:lpstr>
      <vt:lpstr>REAJUSTE ANUAL/ POR VARIAÇÃO DE CUSTOS/ CONTRAPRESTAÇÃO PECUNIÁRIA</vt:lpstr>
      <vt:lpstr>Individual/Familiar  Reajuste por variação de custos</vt:lpstr>
      <vt:lpstr>Coletivo por Adesão Reajuste por variação de custos</vt:lpstr>
      <vt:lpstr>Coletivo Empresarial Reajuste por variação de custos</vt:lpstr>
      <vt:lpstr>ITEM 5</vt:lpstr>
      <vt:lpstr>REAJUSTE POR FAIXA ETÁRIA INDEPENDENTE DO TIPO DE CONTRATAÇÃO</vt:lpstr>
      <vt:lpstr>ITEM 6</vt:lpstr>
      <vt:lpstr>ITEM 7</vt:lpstr>
      <vt:lpstr>ITEM 8</vt:lpstr>
      <vt:lpstr>ITEM 9</vt:lpstr>
      <vt:lpstr>ITEM 10</vt:lpstr>
      <vt:lpstr>ITEM 11</vt:lpstr>
      <vt:lpstr>ITEM 12</vt:lpstr>
      <vt:lpstr>ITEM 13</vt:lpstr>
      <vt:lpstr>ITEM 14</vt:lpstr>
      <vt:lpstr>REAJUSTE NO TETO DE COPARTICIPAÇÃO </vt:lpstr>
      <vt:lpstr>ITEM 15</vt:lpstr>
      <vt:lpstr>ITEM 16</vt:lpstr>
      <vt:lpstr>ITEM 17</vt:lpstr>
      <vt:lpstr>ITEM 18</vt:lpstr>
      <vt:lpstr>Apresentação do PowerPoint</vt:lpstr>
    </vt:vector>
  </TitlesOfParts>
  <Company>Unimed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Fabrício Caputo</dc:creator>
  <cp:lastModifiedBy>FDPR-JURI-Fabiano Luiz Ribeiro Pereira</cp:lastModifiedBy>
  <cp:revision>95</cp:revision>
  <dcterms:created xsi:type="dcterms:W3CDTF">2017-12-19T11:57:22Z</dcterms:created>
  <dcterms:modified xsi:type="dcterms:W3CDTF">2020-09-02T14:28:10Z</dcterms:modified>
</cp:coreProperties>
</file>