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E699"/>
    <a:srgbClr val="424241"/>
    <a:srgbClr val="56534A"/>
    <a:srgbClr val="70AD47"/>
    <a:srgbClr val="6B6554"/>
    <a:srgbClr val="57544A"/>
    <a:srgbClr val="414141"/>
    <a:srgbClr val="FDE598"/>
    <a:srgbClr val="71A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ANS%20Paran&#225;%20Cl&#237;nicas\2020\Processamento\Processamento_ANS%20Paran&#225;%20Cl&#237;nicas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brcdc01\Opera&#231;&#227;o\A%20-%20Projetos%20-%20Trabalhos%20em%20Andamento\Unimed%20Centro%20Oeste%20Paulista\2021\ANS\Singulares\Unimed%20Dracena\Processamento\Unimed%20Dracena%20-%20Pesquisa%20IDSS%202021%20(Base%202020)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43.065693430656928</c:v>
                </c:pt>
                <c:pt idx="1">
                  <c:v>56.934306569343072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6-412D-AF93-61A34D20FC3E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Gráficos!$C$25:$D$25</c:f>
              <c:numCache>
                <c:formatCode>0.0</c:formatCode>
                <c:ptCount val="2"/>
                <c:pt idx="0">
                  <c:v>56.934306569343065</c:v>
                </c:pt>
                <c:pt idx="1">
                  <c:v>43.065693430656935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6-412D-AF93-61A34D20FC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05314731772131E-2"/>
          <c:y val="4.8106060606060604E-2"/>
          <c:w val="0.88398937053645577"/>
          <c:h val="0.893097643097643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09284172064441E-2"/>
                  <c:y val="-0.248064814814814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0-4F03-94BC-582CE0CC4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88.75</c:v>
                </c:pt>
                <c:pt idx="1">
                  <c:v>85.245901639344268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0-4F03-94BC-582CE0CC4535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11.25</c:v>
                </c:pt>
                <c:pt idx="1">
                  <c:v>14.754098360655732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0-4F03-94BC-582CE0CC4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41838134430729E-2"/>
          <c:y val="0.1121699728421301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1-4B6A-AA34-0684B2E9222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1-4B6A-AA34-0684B2E9222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31-4B6A-AA34-0684B2E9222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31-4B6A-AA34-0684B2E9222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31-4B6A-AA34-0684B2E922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1-4B6A-AA34-0684B2E9222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31-4B6A-AA34-0684B2E922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27.227722772277229</c:v>
                </c:pt>
                <c:pt idx="1">
                  <c:v>59.405940594059402</c:v>
                </c:pt>
                <c:pt idx="2">
                  <c:v>12.871287128712872</c:v>
                </c:pt>
                <c:pt idx="3">
                  <c:v>0.49504950495049505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31-4B6A-AA34-0684B2E922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C-47B7-928A-C80F85D32DA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BC-47B7-928A-C80F85D32DA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FBC-47B7-928A-C80F85D32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BC-47B7-928A-C80F85D32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05314731772131E-2"/>
          <c:y val="4.8106060606060604E-2"/>
          <c:w val="0.88398937053645577"/>
          <c:h val="0.893097643097643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77.27272727272728</c:v>
                </c:pt>
                <c:pt idx="1">
                  <c:v>86.666666666666657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C-4580-B8AB-1EE2D025A7FE}"/>
            </c:ext>
          </c:extLst>
        </c:ser>
        <c:ser>
          <c:idx val="1"/>
          <c:order val="1"/>
          <c:tx>
            <c:strRef>
              <c:f>Gráficos!$P$200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22.72727272727272</c:v>
                </c:pt>
                <c:pt idx="1">
                  <c:v>13.333333333333343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C-4580-B8AB-1EE2D025A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60-43F8-8A28-8CE9577B7EB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60-43F8-8A28-8CE9577B7EB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60-43F8-8A28-8CE9577B7EB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60-43F8-8A28-8CE9577B7EB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60-43F8-8A28-8CE9577B7E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60-43F8-8A28-8CE9577B7E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60-43F8-8A28-8CE9577B7E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31.73076923076923</c:v>
                </c:pt>
                <c:pt idx="1">
                  <c:v>50.96153846153846</c:v>
                </c:pt>
                <c:pt idx="2">
                  <c:v>13.461538461538462</c:v>
                </c:pt>
                <c:pt idx="3">
                  <c:v>3.8461538461538463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60-43F8-8A28-8CE9577B7E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05314731772131E-2"/>
          <c:y val="4.8106060606060604E-2"/>
          <c:w val="0.88398937053645577"/>
          <c:h val="0.893097643097643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732104301611024E-3"/>
                  <c:y val="-0.272632575757575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E-4E4F-B281-3655ACC0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84.821428571428569</c:v>
                </c:pt>
                <c:pt idx="1">
                  <c:v>79.310344827586206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E-4E4F-B281-3655ACC0BB00}"/>
            </c:ext>
          </c:extLst>
        </c:ser>
        <c:ser>
          <c:idx val="1"/>
          <c:order val="1"/>
          <c:tx>
            <c:strRef>
              <c:f>Gráficos!$P$224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15.178571428571431</c:v>
                </c:pt>
                <c:pt idx="1">
                  <c:v>20.689655172413794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E-4E4F-B281-3655ACC0B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1-413D-BCF3-574AD169C98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1-413D-BCF3-574AD169C98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51-413D-BCF3-574AD169C98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51-413D-BCF3-574AD169C98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51-413D-BCF3-574AD169C98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51-413D-BCF3-574AD169C98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51-413D-BCF3-574AD169C9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26.848249027237355</c:v>
                </c:pt>
                <c:pt idx="1">
                  <c:v>54.863813229571988</c:v>
                </c:pt>
                <c:pt idx="2">
                  <c:v>17.898832684824903</c:v>
                </c:pt>
                <c:pt idx="3">
                  <c:v>0.38910505836575876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51-413D-BCF3-574AD169C9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75864470665358"/>
          <c:y val="0.10767673653925196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B0-4B34-AAB6-7E0BF105ADC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B0-4B34-AAB6-7E0BF105ADC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B0-4B34-AAB6-7E0BF105ADC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B0-4B34-AAB6-7E0BF105ADC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B0-4B34-AAB6-7E0BF105ADC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B0-4B34-AAB6-7E0BF105AD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5.9055118110236222</c:v>
                </c:pt>
                <c:pt idx="1">
                  <c:v>71.259842519685037</c:v>
                </c:pt>
                <c:pt idx="2">
                  <c:v>2.3622047244094486</c:v>
                </c:pt>
                <c:pt idx="3">
                  <c:v>16.535433070866144</c:v>
                </c:pt>
                <c:pt idx="4">
                  <c:v>3.9370078740157481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B0-4B34-AAB6-7E0BF105A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Qual a sua idade?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20 anos</c:v>
                </c:pt>
                <c:pt idx="1">
                  <c:v>De 21 a 30 anos</c:v>
                </c:pt>
                <c:pt idx="2">
                  <c:v>De 31 a 40 anos</c:v>
                </c:pt>
                <c:pt idx="3">
                  <c:v>De 41 a 50 anos</c:v>
                </c:pt>
                <c:pt idx="4">
                  <c:v>De 51 a 60 anos</c:v>
                </c:pt>
                <c:pt idx="5">
                  <c:v>Mais de 60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2.5547445255474455</c:v>
                </c:pt>
                <c:pt idx="1">
                  <c:v>11.313868613138686</c:v>
                </c:pt>
                <c:pt idx="2">
                  <c:v>27.372262773722628</c:v>
                </c:pt>
                <c:pt idx="3">
                  <c:v>19.708029197080293</c:v>
                </c:pt>
                <c:pt idx="4">
                  <c:v>13.503649635036496</c:v>
                </c:pt>
                <c:pt idx="5">
                  <c:v>25.547445255474454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2-4F7D-A14D-D0E0744EC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4F-4D71-8FFD-2ED54C906CA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F-4D71-8FFD-2ED54C906CA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4F-4D71-8FFD-2ED54C906CA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4F-4D71-8FFD-2ED54C906C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4F-4D71-8FFD-2ED54C906C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4F-4D71-8FFD-2ED54C906C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78.538812785388117</c:v>
                </c:pt>
                <c:pt idx="1">
                  <c:v>13.24200913242009</c:v>
                </c:pt>
                <c:pt idx="2">
                  <c:v>7.7625570776255701</c:v>
                </c:pt>
                <c:pt idx="3">
                  <c:v>0.45662100456621002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4F-4D71-8FFD-2ED54C906C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6A-49F9-8C8D-C3FE014929A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6A-49F9-8C8D-C3FE014929A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6A-49F9-8C8D-C3FE014929A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6A-49F9-8C8D-C3FE014929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6A-49F9-8C8D-C3FE014929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6A-49F9-8C8D-C3FE014929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76.811594202898547</c:v>
                </c:pt>
                <c:pt idx="1">
                  <c:v>15.942028985507244</c:v>
                </c:pt>
                <c:pt idx="2">
                  <c:v>5.0724637681159424</c:v>
                </c:pt>
                <c:pt idx="3">
                  <c:v>2.1739130434782608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6A-49F9-8C8D-C3FE014929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F0-4165-ACEE-5312FF90558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F0-4165-ACEE-5312FF90558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6F0-4165-ACEE-5312FF905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9.787234042553191</c:v>
                </c:pt>
                <c:pt idx="1">
                  <c:v>90.212765957446805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F0-4165-ACEE-5312FF905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05314731772131E-2"/>
          <c:y val="4.8106060606060604E-2"/>
          <c:w val="0.88398937053645577"/>
          <c:h val="0.893097643097643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732104301611024E-3"/>
                  <c:y val="-0.229417087542087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AA-48FB-9E6D-4A673770EA26}"/>
                </c:ext>
              </c:extLst>
            </c:dLbl>
            <c:dLbl>
              <c:idx val="1"/>
              <c:layout>
                <c:manualLayout>
                  <c:x val="0"/>
                  <c:y val="-0.229250420875420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C-4DC7-90EF-80D00098B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88.349514563106794</c:v>
                </c:pt>
                <c:pt idx="1">
                  <c:v>88.235294117647072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A-48FB-9E6D-4A673770EA26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11.650485436893206</c:v>
                </c:pt>
                <c:pt idx="1">
                  <c:v>11.764705882352928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AA-48FB-9E6D-4A673770E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8-4F65-A16F-F8E4D298D9A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8-4F65-A16F-F8E4D298D9A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8-4F65-A16F-F8E4D298D9A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A8-4F65-A16F-F8E4D298D9A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A8-4F65-A16F-F8E4D298D9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A8-4F65-A16F-F8E4D298D9A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EA8-4F65-A16F-F8E4D298D9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31.799163179916317</c:v>
                </c:pt>
                <c:pt idx="1">
                  <c:v>56.48535564853556</c:v>
                </c:pt>
                <c:pt idx="2">
                  <c:v>10.87866108786611</c:v>
                </c:pt>
                <c:pt idx="3">
                  <c:v>0.41841004184100417</c:v>
                </c:pt>
                <c:pt idx="4">
                  <c:v>0.41841004184100417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A8-4F65-A16F-F8E4D298D9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05314731772131E-2"/>
          <c:y val="4.8106060606060604E-2"/>
          <c:w val="0.88398937053645577"/>
          <c:h val="0.893097643097643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68601940486384E-17"/>
                  <c:y val="-0.274223063973063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1A-4DDA-846A-A65D47697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82.758620689655174</c:v>
                </c:pt>
                <c:pt idx="1">
                  <c:v>78.861788617886191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A-4DDA-846A-A65D47697F87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17.241379310344826</c:v>
                </c:pt>
                <c:pt idx="1">
                  <c:v>21.138211382113809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1A-4DDA-846A-A65D47697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16238623051275E-2"/>
          <c:y val="8.5927177177177197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A-4A51-9C77-0EFEEA78DA4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A-4A51-9C77-0EFEEA78DA4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EA-4A51-9C77-0EFEEA78DA4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EA-4A51-9C77-0EFEEA78DA4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EA-4A51-9C77-0EFEEA78DA4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EA-4A51-9C77-0EFEEA78DA4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EA-4A51-9C77-0EFEEA78DA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28.571428571428569</c:v>
                </c:pt>
                <c:pt idx="1">
                  <c:v>51.904761904761912</c:v>
                </c:pt>
                <c:pt idx="2">
                  <c:v>14.761904761904763</c:v>
                </c:pt>
                <c:pt idx="3">
                  <c:v>4.7619047619047619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EA-4A51-9C77-0EFEEA78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MANUAL DE UTILIZAÇÃO EM CONSULTÓRIOS E CLÍNICAS">
            <a:extLst>
              <a:ext uri="{FF2B5EF4-FFF2-40B4-BE49-F238E27FC236}">
                <a16:creationId xmlns:a16="http://schemas.microsoft.com/office/drawing/2014/main" id="{5A277553-4888-45B3-9B41-AAE373DDC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53" y="243329"/>
            <a:ext cx="137594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2021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2020)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545CEBE7-CC82-478E-88DE-841059AC77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3" b="25880"/>
          <a:stretch/>
        </p:blipFill>
        <p:spPr>
          <a:xfrm>
            <a:off x="11400862" y="4962076"/>
            <a:ext cx="656133" cy="477079"/>
          </a:xfrm>
          <a:prstGeom prst="rect">
            <a:avLst/>
          </a:prstGeom>
        </p:spPr>
      </p:pic>
      <p:pic>
        <p:nvPicPr>
          <p:cNvPr id="8" name="Imagem 7" descr="MANUAL DE UTILIZAÇÃO EM CONSULTÓRIOS E CLÍNICAS">
            <a:extLst>
              <a:ext uri="{FF2B5EF4-FFF2-40B4-BE49-F238E27FC236}">
                <a16:creationId xmlns:a16="http://schemas.microsoft.com/office/drawing/2014/main" id="{C0860626-CA16-452D-8924-463C92E6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78" y="626198"/>
            <a:ext cx="2125076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51321"/>
              </p:ext>
            </p:extLst>
          </p:nvPr>
        </p:nvGraphicFramePr>
        <p:xfrm>
          <a:off x="664473" y="3497803"/>
          <a:ext cx="10761086" cy="247988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43740158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49187"/>
              </p:ext>
            </p:extLst>
          </p:nvPr>
        </p:nvGraphicFramePr>
        <p:xfrm>
          <a:off x="664473" y="1829942"/>
          <a:ext cx="10761086" cy="145976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805823277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81785"/>
              </p:ext>
            </p:extLst>
          </p:nvPr>
        </p:nvGraphicFramePr>
        <p:xfrm>
          <a:off x="595607" y="4218211"/>
          <a:ext cx="11000785" cy="195596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81226799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44718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3472531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80709"/>
              </p:ext>
            </p:extLst>
          </p:nvPr>
        </p:nvGraphicFramePr>
        <p:xfrm>
          <a:off x="572414" y="1504124"/>
          <a:ext cx="3396062" cy="4781262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4221259952"/>
                    </a:ext>
                  </a:extLst>
                </a:gridCol>
              </a:tblGrid>
              <a:tr h="3039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DRACENA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TUPI PAULISTA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711588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JUNQUEIROPOLIS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16235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PANORAMA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68743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MONTE CASTELO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60081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NOVA GUATAPORANGA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98896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OURO VERDE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90192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PACAEMBU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64297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SANTA MERCEDES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47967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IRAPURU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73513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PAULICEIA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86233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SAO JOAO DO PAU D ALHO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321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SAO JOSE DO RIO PRETO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81026"/>
              </p:ext>
            </p:extLst>
          </p:nvPr>
        </p:nvGraphicFramePr>
        <p:xfrm>
          <a:off x="6720386" y="2104821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t-BR" b="1" dirty="0"/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7DCB22-0298-484C-B9A4-721AEC517C55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42734"/>
              </p:ext>
            </p:extLst>
          </p:nvPr>
        </p:nvGraphicFramePr>
        <p:xfrm>
          <a:off x="3968476" y="1510016"/>
          <a:ext cx="2325168" cy="4775364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3430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997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35967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356583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82777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44061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488154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17163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06190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8730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137802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94826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1904"/>
                  </a:ext>
                </a:extLst>
              </a:tr>
              <a:tr h="3178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20CC3E-D7B1-453F-AD5F-8A9C8318F311}"/>
              </a:ext>
            </a:extLst>
          </p:cNvPr>
          <p:cNvGrpSpPr/>
          <p:nvPr/>
        </p:nvGrpSpPr>
        <p:grpSpPr>
          <a:xfrm>
            <a:off x="7126898" y="1341398"/>
            <a:ext cx="3477600" cy="3877200"/>
            <a:chOff x="0" y="0"/>
            <a:chExt cx="3477600" cy="3877200"/>
          </a:xfrm>
        </p:grpSpPr>
        <p:pic>
          <p:nvPicPr>
            <p:cNvPr id="17" name="Imagem 16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90"/>
            <a:stretch/>
          </p:blipFill>
          <p:spPr>
            <a:xfrm>
              <a:off x="473173" y="282581"/>
              <a:ext cx="971203" cy="3441560"/>
            </a:xfrm>
            <a:prstGeom prst="rect">
              <a:avLst/>
            </a:prstGeom>
          </p:spPr>
        </p:pic>
        <p:pic>
          <p:nvPicPr>
            <p:cNvPr id="18" name="Imagem 17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2035116" y="290427"/>
              <a:ext cx="980886" cy="3441560"/>
            </a:xfrm>
            <a:prstGeom prst="rect">
              <a:avLst/>
            </a:prstGeom>
          </p:spPr>
        </p:pic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3477600" cy="387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471420"/>
              </p:ext>
            </p:extLst>
          </p:nvPr>
        </p:nvGraphicFramePr>
        <p:xfrm>
          <a:off x="48052" y="1580004"/>
          <a:ext cx="6026400" cy="44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/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42563"/>
            <a:ext cx="661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519C7F0-A336-4C70-8CFF-7086D75D5694}"/>
              </a:ext>
            </a:extLst>
          </p:cNvPr>
          <p:cNvSpPr/>
          <p:nvPr/>
        </p:nvSpPr>
        <p:spPr>
          <a:xfrm>
            <a:off x="7156179" y="5157187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  <a:p>
            <a:pPr algn="just"/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1D89015-3FAD-4871-8A15-B7B3407D44AD}"/>
              </a:ext>
            </a:extLst>
          </p:cNvPr>
          <p:cNvSpPr/>
          <p:nvPr/>
        </p:nvSpPr>
        <p:spPr>
          <a:xfrm>
            <a:off x="64463" y="5437885"/>
            <a:ext cx="11924022" cy="134674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melhor avaliou,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de menções positivas, mas ambos os gêneros avaliariam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melhor avaliou foram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são quem possuem o menor índice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Satisfação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Às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2144"/>
              </p:ext>
            </p:extLst>
          </p:nvPr>
        </p:nvGraphicFramePr>
        <p:xfrm>
          <a:off x="-46754" y="1658717"/>
          <a:ext cx="4996800" cy="24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847995" y="1748133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5F452-6598-4A8B-978C-6EC8FFDDC440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91,7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8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700989" y="1748133"/>
            <a:ext cx="828000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F00157-8038-4E5C-B260-C589938008EC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8,2</a:t>
            </a:fld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1FF1FA7-BD50-422D-863C-871A84E2A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40431"/>
              </p:ext>
            </p:extLst>
          </p:nvPr>
        </p:nvGraphicFramePr>
        <p:xfrm>
          <a:off x="6051479" y="1720974"/>
          <a:ext cx="5947340" cy="290040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189468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49FE5F01-72F1-4D87-93BF-0FC8124EA665}"/>
              </a:ext>
            </a:extLst>
          </p:cNvPr>
          <p:cNvSpPr/>
          <p:nvPr/>
        </p:nvSpPr>
        <p:spPr>
          <a:xfrm>
            <a:off x="10808344" y="3352803"/>
            <a:ext cx="1166889" cy="21461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81803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5.5.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39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16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994590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67F2D1A-B098-4CCC-9F90-7A75051D05CE}"/>
              </a:ext>
            </a:extLst>
          </p:cNvPr>
          <p:cNvSpPr/>
          <p:nvPr/>
        </p:nvSpPr>
        <p:spPr>
          <a:xfrm>
            <a:off x="8441729" y="3783235"/>
            <a:ext cx="1166840" cy="214611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4982690"/>
            <a:ext cx="638645" cy="638645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3035C567-DDC3-4431-B283-EDCAA32177DC}"/>
              </a:ext>
            </a:extLst>
          </p:cNvPr>
          <p:cNvSpPr/>
          <p:nvPr/>
        </p:nvSpPr>
        <p:spPr>
          <a:xfrm>
            <a:off x="9608475" y="2351692"/>
            <a:ext cx="2354987" cy="21461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048641"/>
              </p:ext>
            </p:extLst>
          </p:nvPr>
        </p:nvGraphicFramePr>
        <p:xfrm>
          <a:off x="0" y="1848060"/>
          <a:ext cx="4896000" cy="244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847731" y="1923803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AF61EE-8165-4C0F-88E6-E69563C4B733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92,7</a:t>
            </a:fld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20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805608" y="1923803"/>
            <a:ext cx="828000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3FA267E-19EF-4DAF-A2C9-22DE06114B35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7,2</a:t>
            </a:fld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88225"/>
              </p:ext>
            </p:extLst>
          </p:nvPr>
        </p:nvGraphicFramePr>
        <p:xfrm>
          <a:off x="5976138" y="1720490"/>
          <a:ext cx="6020455" cy="2900400"/>
        </p:xfrm>
        <a:graphic>
          <a:graphicData uri="http://schemas.openxmlformats.org/drawingml/2006/table">
            <a:tbl>
              <a:tblPr/>
              <a:tblGrid>
                <a:gridCol w="1204091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204091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92951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8982"/>
              </p:ext>
            </p:extLst>
          </p:nvPr>
        </p:nvGraphicFramePr>
        <p:xfrm>
          <a:off x="117211" y="4694231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138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30556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  <a:r>
                        <a:rPr lang="pt-BR" sz="10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4912191"/>
            <a:ext cx="638645" cy="638645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6FCFB0E6-09D9-44C5-9AD4-382F4514FC79}"/>
              </a:ext>
            </a:extLst>
          </p:cNvPr>
          <p:cNvSpPr/>
          <p:nvPr/>
        </p:nvSpPr>
        <p:spPr>
          <a:xfrm>
            <a:off x="9594537" y="2157024"/>
            <a:ext cx="2380696" cy="20209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43C400A-9312-41DE-9DE4-A7291BC5EF3D}"/>
              </a:ext>
            </a:extLst>
          </p:cNvPr>
          <p:cNvSpPr/>
          <p:nvPr/>
        </p:nvSpPr>
        <p:spPr>
          <a:xfrm>
            <a:off x="9594537" y="3375732"/>
            <a:ext cx="2380696" cy="38839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3011955-B24D-47E3-8368-44438C70FB1D}"/>
              </a:ext>
            </a:extLst>
          </p:cNvPr>
          <p:cNvSpPr/>
          <p:nvPr/>
        </p:nvSpPr>
        <p:spPr>
          <a:xfrm>
            <a:off x="72571" y="5420255"/>
            <a:ext cx="11915914" cy="124693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atenção imediata,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sendo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76,8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percentual da menção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então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 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 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2,2pp.</a:t>
            </a: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temos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positivas, sendo quem melhor avaliou o atributo, mas ambos os gêneros avaliaram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30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só mencionaram gradientes positivos, chegando ao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negativas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Às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FA989E1-414D-42E3-8417-4254034CA2DE}"/>
              </a:ext>
            </a:extLst>
          </p:cNvPr>
          <p:cNvSpPr/>
          <p:nvPr/>
        </p:nvSpPr>
        <p:spPr>
          <a:xfrm>
            <a:off x="7213841" y="3990415"/>
            <a:ext cx="2380696" cy="202095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CDC1C1B1-CF8F-4DDC-B209-AD5E1E8106AE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do plano, relatam não receber comunicação em relação a exames,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quem mais recebe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mais recebe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86,8pp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Não.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75592"/>
              </p:ext>
            </p:extLst>
          </p:nvPr>
        </p:nvGraphicFramePr>
        <p:xfrm>
          <a:off x="294876" y="1693770"/>
          <a:ext cx="46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96182"/>
              </p:ext>
            </p:extLst>
          </p:nvPr>
        </p:nvGraphicFramePr>
        <p:xfrm>
          <a:off x="6624931" y="1896107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24" name="Retângulo 23">
            <a:extLst>
              <a:ext uri="{FF2B5EF4-FFF2-40B4-BE49-F238E27FC236}">
                <a16:creationId xmlns:a16="http://schemas.microsoft.com/office/drawing/2014/main" id="{B03132A0-CA52-4512-844B-C379300E6BD3}"/>
              </a:ext>
            </a:extLst>
          </p:cNvPr>
          <p:cNvSpPr/>
          <p:nvPr/>
        </p:nvSpPr>
        <p:spPr>
          <a:xfrm>
            <a:off x="8320439" y="3958413"/>
            <a:ext cx="1713706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43131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66086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65AE10E-E601-4EFF-82E4-A01887FEF9A7}"/>
              </a:ext>
            </a:extLst>
          </p:cNvPr>
          <p:cNvSpPr/>
          <p:nvPr/>
        </p:nvSpPr>
        <p:spPr>
          <a:xfrm>
            <a:off x="10015947" y="4567348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5000836"/>
            <a:ext cx="638645" cy="63864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177EB72-B355-4DA2-AA57-FC320AD65A66}"/>
              </a:ext>
            </a:extLst>
          </p:cNvPr>
          <p:cNvSpPr/>
          <p:nvPr/>
        </p:nvSpPr>
        <p:spPr>
          <a:xfrm>
            <a:off x="10015947" y="2324762"/>
            <a:ext cx="1713706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9BADF8FF-BA9A-4DFB-9DE2-9F707F0416D1}"/>
              </a:ext>
            </a:extLst>
          </p:cNvPr>
          <p:cNvSpPr/>
          <p:nvPr/>
        </p:nvSpPr>
        <p:spPr>
          <a:xfrm>
            <a:off x="6101168" y="3888428"/>
            <a:ext cx="5837546" cy="283196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atenção à saúde recebida,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entrevistados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atingiram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0,8pp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positivas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que pode indicar probabilidade de migração de satisfação para não satisfação.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mas ambos os gêneros avaliaram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os menos satisfeitos são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sendo a única a avaliar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BE3F804C-6BED-4280-AE38-86429013A097}"/>
              </a:ext>
            </a:extLst>
          </p:cNvPr>
          <p:cNvGrpSpPr/>
          <p:nvPr/>
        </p:nvGrpSpPr>
        <p:grpSpPr>
          <a:xfrm>
            <a:off x="6311717" y="1502988"/>
            <a:ext cx="2408400" cy="2376000"/>
            <a:chOff x="0" y="0"/>
            <a:chExt cx="2408400" cy="2376000"/>
          </a:xfrm>
        </p:grpSpPr>
        <p:pic>
          <p:nvPicPr>
            <p:cNvPr id="48" name="Imagem 47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410150" y="115563"/>
              <a:ext cx="676744" cy="2109035"/>
            </a:xfrm>
            <a:prstGeom prst="rect">
              <a:avLst/>
            </a:prstGeom>
          </p:spPr>
        </p:pic>
        <p:pic>
          <p:nvPicPr>
            <p:cNvPr id="49" name="Imagem 48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397470" y="115563"/>
              <a:ext cx="668559" cy="2109034"/>
            </a:xfrm>
            <a:prstGeom prst="rect">
              <a:avLst/>
            </a:prstGeom>
          </p:spPr>
        </p:pic>
        <p:graphicFrame>
          <p:nvGraphicFramePr>
            <p:cNvPr id="50" name="Gráfico 49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6227154"/>
                </p:ext>
              </p:extLst>
            </p:nvPr>
          </p:nvGraphicFramePr>
          <p:xfrm>
            <a:off x="0" y="0"/>
            <a:ext cx="2408400" cy="23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6" name="Retângulo 55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716567" y="1985415"/>
            <a:ext cx="1546680" cy="2556000"/>
          </a:xfrm>
          <a:prstGeom prst="rect">
            <a:avLst/>
          </a:prstGeom>
          <a:noFill/>
          <a:ln w="12700" cap="flat" cmpd="sng" algn="ctr">
            <a:solidFill>
              <a:srgbClr val="FDE598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5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69407" y="1639482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404DD-D626-43C4-957F-16DB64810B5B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88,3</a:t>
            </a:fld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474686"/>
              </p:ext>
            </p:extLst>
          </p:nvPr>
        </p:nvGraphicFramePr>
        <p:xfrm>
          <a:off x="-68421" y="2241079"/>
          <a:ext cx="4518000" cy="255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79031"/>
              </p:ext>
            </p:extLst>
          </p:nvPr>
        </p:nvGraphicFramePr>
        <p:xfrm>
          <a:off x="9078160" y="1896371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88182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7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06704"/>
              </p:ext>
            </p:extLst>
          </p:nvPr>
        </p:nvGraphicFramePr>
        <p:xfrm>
          <a:off x="137813" y="4304442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4554C33-A601-4EEC-8FDB-CE045330E93F}"/>
              </a:ext>
            </a:extLst>
          </p:cNvPr>
          <p:cNvSpPr/>
          <p:nvPr/>
        </p:nvSpPr>
        <p:spPr>
          <a:xfrm>
            <a:off x="9064908" y="2149591"/>
            <a:ext cx="2848466" cy="26077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7171" y="3429000"/>
            <a:ext cx="638645" cy="638645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5AA73595-64AC-4CA8-8932-D95BE1128282}"/>
              </a:ext>
            </a:extLst>
          </p:cNvPr>
          <p:cNvSpPr/>
          <p:nvPr/>
        </p:nvSpPr>
        <p:spPr>
          <a:xfrm>
            <a:off x="9075260" y="2674856"/>
            <a:ext cx="2848466" cy="26077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6FD5900E-92C0-4E6A-B096-240B83F175B6}"/>
              </a:ext>
            </a:extLst>
          </p:cNvPr>
          <p:cNvSpPr/>
          <p:nvPr/>
        </p:nvSpPr>
        <p:spPr>
          <a:xfrm>
            <a:off x="6094627" y="4049980"/>
            <a:ext cx="5850687" cy="264263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das menções negativas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sendo que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obteve citações. Vemos então que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14,8%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23,3pp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avaliou o atributo com maior percentual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avaliando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avaliou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jovens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quem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chegando ao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31 a 40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9A2F7FF4-46A1-49EC-9277-CD35F02591B4}"/>
              </a:ext>
            </a:extLst>
          </p:cNvPr>
          <p:cNvGrpSpPr/>
          <p:nvPr/>
        </p:nvGrpSpPr>
        <p:grpSpPr>
          <a:xfrm>
            <a:off x="6429888" y="1736744"/>
            <a:ext cx="2408400" cy="2376000"/>
            <a:chOff x="0" y="0"/>
            <a:chExt cx="2408400" cy="2376000"/>
          </a:xfrm>
        </p:grpSpPr>
        <p:pic>
          <p:nvPicPr>
            <p:cNvPr id="47" name="Imagem 46" descr="Free vector graphic: Silhouette, Man, Women'S - Free Image ...">
              <a:extLst>
                <a:ext uri="{FF2B5EF4-FFF2-40B4-BE49-F238E27FC236}">
                  <a16:creationId xmlns:a16="http://schemas.microsoft.com/office/drawing/2014/main" id="{53FB3DB9-FB20-4B56-99DD-B8BDFB063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410150" y="115563"/>
              <a:ext cx="676744" cy="2109035"/>
            </a:xfrm>
            <a:prstGeom prst="rect">
              <a:avLst/>
            </a:prstGeom>
          </p:spPr>
        </p:pic>
        <p:pic>
          <p:nvPicPr>
            <p:cNvPr id="48" name="Imagem 47" descr="Free vector graphic: Silhouette, Man, Women'S - Free Image ...">
              <a:extLst>
                <a:ext uri="{FF2B5EF4-FFF2-40B4-BE49-F238E27FC236}">
                  <a16:creationId xmlns:a16="http://schemas.microsoft.com/office/drawing/2014/main" id="{0FC8622C-9158-45CD-8849-D8C4AA304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397470" y="115563"/>
              <a:ext cx="668559" cy="2109034"/>
            </a:xfrm>
            <a:prstGeom prst="rect">
              <a:avLst/>
            </a:prstGeom>
          </p:spPr>
        </p:pic>
        <p:graphicFrame>
          <p:nvGraphicFramePr>
            <p:cNvPr id="55" name="Gráfico 54">
              <a:extLst>
                <a:ext uri="{FF2B5EF4-FFF2-40B4-BE49-F238E27FC236}">
                  <a16:creationId xmlns:a16="http://schemas.microsoft.com/office/drawing/2014/main" id="{2A6925AF-865A-4DDE-A396-2A9CC8716D0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408400" cy="23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9" name="Retângulo 48">
            <a:extLst>
              <a:ext uri="{FF2B5EF4-FFF2-40B4-BE49-F238E27FC236}">
                <a16:creationId xmlns:a16="http://schemas.microsoft.com/office/drawing/2014/main" id="{01D38741-E9A4-40F6-A3BD-9CA190017297}"/>
              </a:ext>
            </a:extLst>
          </p:cNvPr>
          <p:cNvSpPr/>
          <p:nvPr/>
        </p:nvSpPr>
        <p:spPr>
          <a:xfrm>
            <a:off x="2602669" y="2086809"/>
            <a:ext cx="1475487" cy="2643494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17220"/>
              </p:ext>
            </p:extLst>
          </p:nvPr>
        </p:nvGraphicFramePr>
        <p:xfrm>
          <a:off x="-25372" y="2269584"/>
          <a:ext cx="4341600" cy="274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27179" y="1742595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rgbClr val="414141"/>
                </a:solidFill>
                <a:latin typeface="Calibri"/>
                <a:cs typeface="Calibri"/>
              </a:rPr>
              <a:pPr algn="ctr"/>
              <a:t>80,5</a:t>
            </a:fld>
            <a:endParaRPr lang="pt-BR" sz="1800" b="1" dirty="0">
              <a:solidFill>
                <a:srgbClr val="41414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00861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4E51E234-1F3E-4F66-B785-FF9582F2D022}"/>
              </a:ext>
            </a:extLst>
          </p:cNvPr>
          <p:cNvSpPr/>
          <p:nvPr/>
        </p:nvSpPr>
        <p:spPr>
          <a:xfrm>
            <a:off x="9090248" y="2849711"/>
            <a:ext cx="2834145" cy="22840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43912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35710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18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337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 a saúde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B4A4331-55B4-450B-A2C4-849E3E14840F}"/>
              </a:ext>
            </a:extLst>
          </p:cNvPr>
          <p:cNvSpPr/>
          <p:nvPr/>
        </p:nvSpPr>
        <p:spPr>
          <a:xfrm>
            <a:off x="9098504" y="2316172"/>
            <a:ext cx="2834145" cy="228406"/>
          </a:xfrm>
          <a:prstGeom prst="rect">
            <a:avLst/>
          </a:prstGeom>
          <a:noFill/>
          <a:ln w="19050" cap="rnd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5288" y="3680379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69DAC74-F1AD-4401-8733-46950678BA2A}"/>
              </a:ext>
            </a:extLst>
          </p:cNvPr>
          <p:cNvGrpSpPr/>
          <p:nvPr/>
        </p:nvGrpSpPr>
        <p:grpSpPr>
          <a:xfrm>
            <a:off x="6333922" y="1717698"/>
            <a:ext cx="2408400" cy="2376000"/>
            <a:chOff x="0" y="0"/>
            <a:chExt cx="2408400" cy="2376000"/>
          </a:xfrm>
        </p:grpSpPr>
        <p:pic>
          <p:nvPicPr>
            <p:cNvPr id="33" name="Imagem 32" descr="Free vector graphic: Silhouette, Man, Women'S - Free Image ...">
              <a:extLst>
                <a:ext uri="{FF2B5EF4-FFF2-40B4-BE49-F238E27FC236}">
                  <a16:creationId xmlns:a16="http://schemas.microsoft.com/office/drawing/2014/main" id="{C0EF4182-2751-4D14-A021-2F518A505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410150" y="115563"/>
              <a:ext cx="676744" cy="2109035"/>
            </a:xfrm>
            <a:prstGeom prst="rect">
              <a:avLst/>
            </a:prstGeom>
          </p:spPr>
        </p:pic>
        <p:pic>
          <p:nvPicPr>
            <p:cNvPr id="48" name="Imagem 47" descr="Free vector graphic: Silhouette, Man, Women'S - Free Image ...">
              <a:extLst>
                <a:ext uri="{FF2B5EF4-FFF2-40B4-BE49-F238E27FC236}">
                  <a16:creationId xmlns:a16="http://schemas.microsoft.com/office/drawing/2014/main" id="{8C125196-4F9E-406A-8A99-1440E27CD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397470" y="115563"/>
              <a:ext cx="668559" cy="2109034"/>
            </a:xfrm>
            <a:prstGeom prst="rect">
              <a:avLst/>
            </a:prstGeom>
          </p:spPr>
        </p:pic>
        <p:graphicFrame>
          <p:nvGraphicFramePr>
            <p:cNvPr id="49" name="Gráfico 48">
              <a:extLst>
                <a:ext uri="{FF2B5EF4-FFF2-40B4-BE49-F238E27FC236}">
                  <a16:creationId xmlns:a16="http://schemas.microsoft.com/office/drawing/2014/main" id="{5B605C9F-2145-49B6-9C07-D8B64E18633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408400" cy="23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7" name="Retângulo 36">
            <a:extLst>
              <a:ext uri="{FF2B5EF4-FFF2-40B4-BE49-F238E27FC236}">
                <a16:creationId xmlns:a16="http://schemas.microsoft.com/office/drawing/2014/main" id="{383B69AC-B0C5-49F7-83FC-A099EF02BDC0}"/>
              </a:ext>
            </a:extLst>
          </p:cNvPr>
          <p:cNvSpPr/>
          <p:nvPr/>
        </p:nvSpPr>
        <p:spPr>
          <a:xfrm>
            <a:off x="2734324" y="2058246"/>
            <a:ext cx="1548790" cy="2700000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335400"/>
              </p:ext>
            </p:extLst>
          </p:nvPr>
        </p:nvGraphicFramePr>
        <p:xfrm>
          <a:off x="50594" y="1861479"/>
          <a:ext cx="4374000" cy="31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242522" y="1718631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4267E6-8E51-4567-8950-9F64028B0C1A}" type="TxLink">
              <a:rPr lang="en-US" sz="1200" b="1" i="0" u="none" strike="noStrike">
                <a:solidFill>
                  <a:srgbClr val="424241"/>
                </a:solidFill>
                <a:latin typeface="Calibri"/>
                <a:cs typeface="Calibri"/>
              </a:rPr>
              <a:pPr algn="ctr"/>
              <a:t>86,6</a:t>
            </a:fld>
            <a:endParaRPr lang="pt-BR" sz="2000" b="1" dirty="0">
              <a:solidFill>
                <a:srgbClr val="424241"/>
              </a:solidFill>
            </a:endParaRP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09636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48070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88963"/>
              </p:ext>
            </p:extLst>
          </p:nvPr>
        </p:nvGraphicFramePr>
        <p:xfrm>
          <a:off x="89279" y="5176912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52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0D1ECFD-A109-486B-9FBA-4FA350F33B09}"/>
              </a:ext>
            </a:extLst>
          </p:cNvPr>
          <p:cNvSpPr/>
          <p:nvPr/>
        </p:nvSpPr>
        <p:spPr>
          <a:xfrm>
            <a:off x="9091317" y="3097118"/>
            <a:ext cx="2834145" cy="240254"/>
          </a:xfrm>
          <a:prstGeom prst="rect">
            <a:avLst/>
          </a:prstGeom>
          <a:noFill/>
          <a:ln w="19050" cap="rnd">
            <a:solidFill>
              <a:srgbClr val="FFE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575C340-A80A-4F4C-A9A5-33AD8DA566A8}"/>
              </a:ext>
            </a:extLst>
          </p:cNvPr>
          <p:cNvSpPr/>
          <p:nvPr/>
        </p:nvSpPr>
        <p:spPr>
          <a:xfrm>
            <a:off x="9091317" y="2315665"/>
            <a:ext cx="2834145" cy="24025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5288" y="3627630"/>
            <a:ext cx="638645" cy="638645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CED61FDF-2825-4F7D-9E4D-22DCB9AF937A}"/>
              </a:ext>
            </a:extLst>
          </p:cNvPr>
          <p:cNvSpPr/>
          <p:nvPr/>
        </p:nvSpPr>
        <p:spPr>
          <a:xfrm>
            <a:off x="6065254" y="4165665"/>
            <a:ext cx="5873460" cy="229979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citações, sendo assim observamos que o maior índice não satisfação está concentrada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12,9%. 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32,2pp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foi quem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porém ambos os gêneros classificaram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30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alcançaram com sua avaliação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sendo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melhor avaliou, com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satisfação.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 demais avaliaram dentro da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sendo os menos satisfeitos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81,4%.</a:t>
            </a:r>
          </a:p>
        </p:txBody>
      </p: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801736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689766"/>
            <a:ext cx="5748717" cy="2917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UNIMED DE DRACENA - COOPERATIVA DE TRABALHO MÉDICO, r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egistro ANS número 314781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Bortoletto - FJB Gestão Estratégica e Auditoria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5518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14240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Unimed de Dracena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27196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51315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97D3FCA2-83FB-42B9-BA87-A4747F69FEC5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entrevistados, relataram precisar abrir algum tipo de reclamação, desses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30 e com Mais de 60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então o atributo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41 a 50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teve o relato de menos índice de resolução de demandas, apresentando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40pp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para a citação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98901"/>
              </p:ext>
            </p:extLst>
          </p:nvPr>
        </p:nvGraphicFramePr>
        <p:xfrm>
          <a:off x="926551" y="1562851"/>
          <a:ext cx="4953600" cy="28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483692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3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464606"/>
              </p:ext>
            </p:extLst>
          </p:nvPr>
        </p:nvGraphicFramePr>
        <p:xfrm>
          <a:off x="72571" y="2058681"/>
          <a:ext cx="5608800" cy="33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68733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11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,1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11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19422"/>
              </p:ext>
            </p:extLst>
          </p:nvPr>
        </p:nvGraphicFramePr>
        <p:xfrm>
          <a:off x="172575" y="3906312"/>
          <a:ext cx="2880000" cy="78892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D48218F-122A-40EE-BCAF-9EDB1A857D0C}"/>
              </a:ext>
            </a:extLst>
          </p:cNvPr>
          <p:cNvSpPr/>
          <p:nvPr/>
        </p:nvSpPr>
        <p:spPr>
          <a:xfrm>
            <a:off x="7230489" y="4029929"/>
            <a:ext cx="2376000" cy="211321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B0D5268-78AC-42E7-922C-AEB0547A4971}"/>
              </a:ext>
            </a:extLst>
          </p:cNvPr>
          <p:cNvSpPr/>
          <p:nvPr/>
        </p:nvSpPr>
        <p:spPr>
          <a:xfrm>
            <a:off x="9597761" y="2399389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55D8F1-6F6B-4AA0-A87F-B7E466944559}"/>
              </a:ext>
            </a:extLst>
          </p:cNvPr>
          <p:cNvSpPr/>
          <p:nvPr/>
        </p:nvSpPr>
        <p:spPr>
          <a:xfrm>
            <a:off x="9579855" y="4440855"/>
            <a:ext cx="2376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F9D315D-A444-4B15-A295-C25C9AD04D55}"/>
              </a:ext>
            </a:extLst>
          </p:cNvPr>
          <p:cNvSpPr/>
          <p:nvPr/>
        </p:nvSpPr>
        <p:spPr>
          <a:xfrm>
            <a:off x="9597761" y="3415018"/>
            <a:ext cx="2376000" cy="38907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10840521-9727-48CE-B75B-84C07DDBEB1C}"/>
              </a:ext>
            </a:extLst>
          </p:cNvPr>
          <p:cNvSpPr/>
          <p:nvPr/>
        </p:nvSpPr>
        <p:spPr>
          <a:xfrm>
            <a:off x="6044145" y="4040569"/>
            <a:ext cx="5938860" cy="2717622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entrevistados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soma das menções negativas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citações, sendo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0pp. Com isso vemos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13,5pp.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19,3pp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quem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classificou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pois, avaliaram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empatados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92,3pp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avaliação, classificando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F5C78E4F-0590-4763-945B-A7139343C352}"/>
              </a:ext>
            </a:extLst>
          </p:cNvPr>
          <p:cNvGrpSpPr/>
          <p:nvPr/>
        </p:nvGrpSpPr>
        <p:grpSpPr>
          <a:xfrm>
            <a:off x="6507383" y="1736329"/>
            <a:ext cx="2408400" cy="2376000"/>
            <a:chOff x="0" y="0"/>
            <a:chExt cx="2408400" cy="2376000"/>
          </a:xfrm>
        </p:grpSpPr>
        <p:pic>
          <p:nvPicPr>
            <p:cNvPr id="40" name="Imagem 39" descr="Free vector graphic: Silhouette, Man, Women'S - Free Image ...">
              <a:extLst>
                <a:ext uri="{FF2B5EF4-FFF2-40B4-BE49-F238E27FC236}">
                  <a16:creationId xmlns:a16="http://schemas.microsoft.com/office/drawing/2014/main" id="{8AC44993-FC41-4CDA-883A-AA4A4B6E1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410150" y="115563"/>
              <a:ext cx="676744" cy="2109035"/>
            </a:xfrm>
            <a:prstGeom prst="rect">
              <a:avLst/>
            </a:prstGeom>
          </p:spPr>
        </p:pic>
        <p:pic>
          <p:nvPicPr>
            <p:cNvPr id="42" name="Imagem 41" descr="Free vector graphic: Silhouette, Man, Women'S - Free Image ...">
              <a:extLst>
                <a:ext uri="{FF2B5EF4-FFF2-40B4-BE49-F238E27FC236}">
                  <a16:creationId xmlns:a16="http://schemas.microsoft.com/office/drawing/2014/main" id="{22D70E97-37AF-4C1E-88C6-FD748FD11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397470" y="115563"/>
              <a:ext cx="668559" cy="2109034"/>
            </a:xfrm>
            <a:prstGeom prst="rect">
              <a:avLst/>
            </a:prstGeom>
          </p:spPr>
        </p:pic>
        <p:graphicFrame>
          <p:nvGraphicFramePr>
            <p:cNvPr id="46" name="Gráfico 45">
              <a:extLst>
                <a:ext uri="{FF2B5EF4-FFF2-40B4-BE49-F238E27FC236}">
                  <a16:creationId xmlns:a16="http://schemas.microsoft.com/office/drawing/2014/main" id="{55E92F08-E098-4660-B2F0-A1532144B67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408400" cy="23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id="{861C5C3F-CAF7-43E7-864C-AEAF32D04333}"/>
              </a:ext>
            </a:extLst>
          </p:cNvPr>
          <p:cNvSpPr/>
          <p:nvPr/>
        </p:nvSpPr>
        <p:spPr>
          <a:xfrm>
            <a:off x="2764708" y="2013026"/>
            <a:ext cx="1515600" cy="2700000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solidFill>
                <a:srgbClr val="FF7C80"/>
              </a:solidFill>
            </a:endParaRP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33087"/>
              </p:ext>
            </p:extLst>
          </p:nvPr>
        </p:nvGraphicFramePr>
        <p:xfrm>
          <a:off x="3323" y="1942814"/>
          <a:ext cx="45036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256155" y="1711557"/>
            <a:ext cx="648000" cy="601200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F7E1DF7-FD50-47B1-B16E-5E05F4C3E716}" type="TxLink">
              <a:rPr lang="en-US" sz="1200" b="1" i="0" u="none" strike="noStrike">
                <a:solidFill>
                  <a:srgbClr val="56534A"/>
                </a:solidFill>
                <a:latin typeface="Calibri"/>
                <a:cs typeface="Calibri"/>
              </a:rPr>
              <a:pPr algn="ctr"/>
              <a:t>82,7</a:t>
            </a:fld>
            <a:endParaRPr lang="pt-BR" sz="2400" b="1" dirty="0">
              <a:solidFill>
                <a:srgbClr val="56534A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19670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48" name="Retângulo 47">
            <a:extLst>
              <a:ext uri="{FF2B5EF4-FFF2-40B4-BE49-F238E27FC236}">
                <a16:creationId xmlns:a16="http://schemas.microsoft.com/office/drawing/2014/main" id="{C845A46E-06A4-47A9-9177-213C1A75A01C}"/>
              </a:ext>
            </a:extLst>
          </p:cNvPr>
          <p:cNvSpPr/>
          <p:nvPr/>
        </p:nvSpPr>
        <p:spPr>
          <a:xfrm>
            <a:off x="9104935" y="2307171"/>
            <a:ext cx="2826000" cy="242493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47CA9C8-B61C-4A00-96F9-FE57FFAB8CCF}"/>
              </a:ext>
            </a:extLst>
          </p:cNvPr>
          <p:cNvSpPr/>
          <p:nvPr/>
        </p:nvSpPr>
        <p:spPr>
          <a:xfrm>
            <a:off x="9089629" y="2569347"/>
            <a:ext cx="2841306" cy="24249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</a:t>
              </a:r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19917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35069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115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Canais de atendimento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53847" y="3511297"/>
            <a:ext cx="638645" cy="638645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7F8E846D-BD52-4748-B090-9F17CDDA5E3E}"/>
              </a:ext>
            </a:extLst>
          </p:cNvPr>
          <p:cNvSpPr/>
          <p:nvPr/>
        </p:nvSpPr>
        <p:spPr>
          <a:xfrm>
            <a:off x="9104935" y="3361493"/>
            <a:ext cx="2841306" cy="242493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8EA3AC3A-9E09-4B80-B7B4-94149A8659B5}"/>
              </a:ext>
            </a:extLst>
          </p:cNvPr>
          <p:cNvSpPr/>
          <p:nvPr/>
        </p:nvSpPr>
        <p:spPr>
          <a:xfrm>
            <a:off x="5550073" y="4119262"/>
            <a:ext cx="6377391" cy="24319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Sobre a avaliação do plano,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positivamente,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 positivo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o baixíssimo índice de não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sendo a soma das menções negativas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28,1pp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de satisfação, indicando probabilidade de migração para 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foi quem melhor avaliou,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avaliou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79,3%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18 a 30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atingiram o patamar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atingir o patamar máximo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satisfação.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51 a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conformidade.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36A73F3-D3A5-475F-90C9-8347F201A1F8}"/>
              </a:ext>
            </a:extLst>
          </p:cNvPr>
          <p:cNvGrpSpPr/>
          <p:nvPr/>
        </p:nvGrpSpPr>
        <p:grpSpPr>
          <a:xfrm>
            <a:off x="6071800" y="1623620"/>
            <a:ext cx="2408400" cy="2376000"/>
            <a:chOff x="0" y="0"/>
            <a:chExt cx="2408400" cy="2376000"/>
          </a:xfrm>
        </p:grpSpPr>
        <p:pic>
          <p:nvPicPr>
            <p:cNvPr id="45" name="Imagem 44" descr="Free vector graphic: Silhouette, Man, Women'S - Free Image ...">
              <a:extLst>
                <a:ext uri="{FF2B5EF4-FFF2-40B4-BE49-F238E27FC236}">
                  <a16:creationId xmlns:a16="http://schemas.microsoft.com/office/drawing/2014/main" id="{536B120D-6677-490D-A117-ADAD1730B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410150" y="115563"/>
              <a:ext cx="676744" cy="2109035"/>
            </a:xfrm>
            <a:prstGeom prst="rect">
              <a:avLst/>
            </a:prstGeom>
          </p:spPr>
        </p:pic>
        <p:pic>
          <p:nvPicPr>
            <p:cNvPr id="47" name="Imagem 46" descr="Free vector graphic: Silhouette, Man, Women'S - Free Image ...">
              <a:extLst>
                <a:ext uri="{FF2B5EF4-FFF2-40B4-BE49-F238E27FC236}">
                  <a16:creationId xmlns:a16="http://schemas.microsoft.com/office/drawing/2014/main" id="{47BE541B-2DB7-4D0D-B476-6180CA4EC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397470" y="115563"/>
              <a:ext cx="668559" cy="2109034"/>
            </a:xfrm>
            <a:prstGeom prst="rect">
              <a:avLst/>
            </a:prstGeom>
          </p:spPr>
        </p:pic>
        <p:graphicFrame>
          <p:nvGraphicFramePr>
            <p:cNvPr id="48" name="Gráfico 47">
              <a:extLst>
                <a:ext uri="{FF2B5EF4-FFF2-40B4-BE49-F238E27FC236}">
                  <a16:creationId xmlns:a16="http://schemas.microsoft.com/office/drawing/2014/main" id="{9D5C1475-8717-49A5-A743-F9204A6D9C5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408400" cy="237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ABD32C39-A637-4EA4-B800-BF2A7812EFAC}"/>
              </a:ext>
            </a:extLst>
          </p:cNvPr>
          <p:cNvSpPr/>
          <p:nvPr/>
        </p:nvSpPr>
        <p:spPr>
          <a:xfrm>
            <a:off x="2684210" y="1956309"/>
            <a:ext cx="1640518" cy="2890930"/>
          </a:xfrm>
          <a:prstGeom prst="rect">
            <a:avLst/>
          </a:prstGeom>
          <a:noFill/>
          <a:ln w="19050" cap="rnd">
            <a:solidFill>
              <a:srgbClr val="FFE6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30163" y="1583620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7E8DE8-3C36-46BA-BFCB-495F11245D6E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81,7</a:t>
            </a:fld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392082"/>
              </p:ext>
            </p:extLst>
          </p:nvPr>
        </p:nvGraphicFramePr>
        <p:xfrm>
          <a:off x="46067" y="1834995"/>
          <a:ext cx="4482000" cy="334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3314"/>
              </p:ext>
            </p:extLst>
          </p:nvPr>
        </p:nvGraphicFramePr>
        <p:xfrm>
          <a:off x="8835086" y="2046766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75557"/>
              </p:ext>
            </p:extLst>
          </p:nvPr>
        </p:nvGraphicFramePr>
        <p:xfrm>
          <a:off x="198489" y="4539799"/>
          <a:ext cx="4968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58856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17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EF5F64E-1253-4E03-A9E1-9F7B6CB805FB}"/>
              </a:ext>
            </a:extLst>
          </p:cNvPr>
          <p:cNvSpPr/>
          <p:nvPr/>
        </p:nvSpPr>
        <p:spPr>
          <a:xfrm>
            <a:off x="8821834" y="2307512"/>
            <a:ext cx="2848466" cy="53390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A469C04-FE97-442E-A4CA-E273FEF85331}"/>
              </a:ext>
            </a:extLst>
          </p:cNvPr>
          <p:cNvSpPr/>
          <p:nvPr/>
        </p:nvSpPr>
        <p:spPr>
          <a:xfrm>
            <a:off x="8821834" y="3360625"/>
            <a:ext cx="2848466" cy="23943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97591" y="3642227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C3FDBE4A-09D5-45D8-B02B-1F775B86E4BA}"/>
              </a:ext>
            </a:extLst>
          </p:cNvPr>
          <p:cNvSpPr/>
          <p:nvPr/>
        </p:nvSpPr>
        <p:spPr>
          <a:xfrm>
            <a:off x="72571" y="5411700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65,4pp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Destaque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mais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tiveram citações positivas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81,7%.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21 a 30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são quem mais possuem citações positivas,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com mais citações negativas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com ressalvas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51 a 60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25,7%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dessas citações.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72075"/>
              </p:ext>
            </p:extLst>
          </p:nvPr>
        </p:nvGraphicFramePr>
        <p:xfrm>
          <a:off x="-214134" y="2342076"/>
          <a:ext cx="4881600" cy="205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3633155" y="1823686"/>
            <a:ext cx="828001" cy="5742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050B844-495D-411E-8141-E47395715B08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77,1</a:t>
            </a:fld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26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446197" y="1823686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45F0ACF-7692-45A9-9494-1F450C776EA7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Negativo 20,4</a:t>
            </a:fld>
            <a:endParaRPr lang="pt-BR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06703" y="1068645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42521"/>
              </p:ext>
            </p:extLst>
          </p:nvPr>
        </p:nvGraphicFramePr>
        <p:xfrm>
          <a:off x="5600700" y="1720490"/>
          <a:ext cx="6395892" cy="2948185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4797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21 a 30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31 a 40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41 a 50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51 a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60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62C16914-A76E-4AE1-9C8B-D3685CFD95B5}"/>
              </a:ext>
            </a:extLst>
          </p:cNvPr>
          <p:cNvSpPr/>
          <p:nvPr/>
        </p:nvSpPr>
        <p:spPr>
          <a:xfrm>
            <a:off x="9843095" y="3629663"/>
            <a:ext cx="2123999" cy="23047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110160C-FEDC-457F-B595-CB644382D4D4}"/>
              </a:ext>
            </a:extLst>
          </p:cNvPr>
          <p:cNvSpPr/>
          <p:nvPr/>
        </p:nvSpPr>
        <p:spPr>
          <a:xfrm>
            <a:off x="6696240" y="4245113"/>
            <a:ext cx="2113990" cy="20999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730158"/>
              </p:ext>
            </p:extLst>
          </p:nvPr>
        </p:nvGraphicFramePr>
        <p:xfrm>
          <a:off x="72571" y="406751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96514"/>
              </p:ext>
            </p:extLst>
          </p:nvPr>
        </p:nvGraphicFramePr>
        <p:xfrm>
          <a:off x="81243" y="4736837"/>
          <a:ext cx="5040000" cy="695325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254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 20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05347" y="3629663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33286" y="3430816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EE286A42-A1AC-4EE6-A609-99DB60DB5FAB}"/>
              </a:ext>
            </a:extLst>
          </p:cNvPr>
          <p:cNvSpPr/>
          <p:nvPr/>
        </p:nvSpPr>
        <p:spPr>
          <a:xfrm>
            <a:off x="9843096" y="2425632"/>
            <a:ext cx="2124000" cy="18630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4956631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Fala com preenchimento sólido">
            <a:extLst>
              <a:ext uri="{FF2B5EF4-FFF2-40B4-BE49-F238E27FC236}">
                <a16:creationId xmlns:a16="http://schemas.microsoft.com/office/drawing/2014/main" id="{79936D05-6F25-4D03-AE85-04E34A1C7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472" y="-404694"/>
            <a:ext cx="4322381" cy="43223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DABF6B-A92F-42AA-852A-0E74935F7918}"/>
              </a:ext>
            </a:extLst>
          </p:cNvPr>
          <p:cNvSpPr txBox="1"/>
          <p:nvPr/>
        </p:nvSpPr>
        <p:spPr>
          <a:xfrm>
            <a:off x="521913" y="1385074"/>
            <a:ext cx="10805495" cy="4502947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o desempenho do plano Unimed Dracena no que se refere aos aspectos que investigam a satisfação (questões com 5 gradientes) foi satisfatório, com maioria de questões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maior desempenho ocorreu na questão 4,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88,3%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menções positivas, classificando o resultado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Destaque positivo para 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Faixas etárias De 18 a 30 e 51 a mais de 60 anos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chegaram ao patamar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superando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90pp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avaliação.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ao viés de baixa, na maioria das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está maior se comparado ao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o atributo em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0,4%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17,9%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relação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Recomendação do plano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temos o percentual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77,1%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 positivas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Correlacionando a taxa de recomendação nota-se que ela não acompanha a satisfação geral e a diferença entre elas é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4,6pp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aumentar o nível de recomendação que os beneficiários fazem do plano de saúde.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99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44FB19A-304A-47AC-AD73-3FC5B0F48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53" b="25880"/>
            <a:stretch/>
          </p:blipFill>
          <p:spPr>
            <a:xfrm>
              <a:off x="2952644" y="4962076"/>
              <a:ext cx="656133" cy="477079"/>
            </a:xfrm>
            <a:prstGeom prst="rect">
              <a:avLst/>
            </a:prstGeom>
          </p:spPr>
        </p:pic>
      </p:grpSp>
      <p:pic>
        <p:nvPicPr>
          <p:cNvPr id="12" name="Imagem 11" descr="MANUAL DE UTILIZAÇÃO EM CONSULTÓRIOS E CLÍNICAS">
            <a:extLst>
              <a:ext uri="{FF2B5EF4-FFF2-40B4-BE49-F238E27FC236}">
                <a16:creationId xmlns:a16="http://schemas.microsoft.com/office/drawing/2014/main" id="{2964785C-8EF6-4060-92B7-58994DFD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4" y="1102017"/>
            <a:ext cx="2125076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7.475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Unimed de Dracena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5.631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28/01/2021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16/02/2021 </a:t>
            </a:r>
            <a:r>
              <a:rPr lang="pt-BR" sz="1600" b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à 09/04/2021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274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90.0%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4,9%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274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32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4.085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72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6,1%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10,5%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0,7%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91,1%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1,6%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21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  6%</a:t>
            </a:r>
            <a:endParaRPr lang="pt-BR" sz="5000" b="1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 4.484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54570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48953"/>
              </p:ext>
            </p:extLst>
          </p:nvPr>
        </p:nvGraphicFramePr>
        <p:xfrm>
          <a:off x="664473" y="1737205"/>
          <a:ext cx="10690064" cy="427750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93033054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procurei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10369"/>
              </p:ext>
            </p:extLst>
          </p:nvPr>
        </p:nvGraphicFramePr>
        <p:xfrm>
          <a:off x="663266" y="3518448"/>
          <a:ext cx="10865464" cy="250029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8160335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54306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52155788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42232"/>
              </p:ext>
            </p:extLst>
          </p:nvPr>
        </p:nvGraphicFramePr>
        <p:xfrm>
          <a:off x="664473" y="4157897"/>
          <a:ext cx="11007602" cy="2389036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601754057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2570"/>
              </p:ext>
            </p:extLst>
          </p:nvPr>
        </p:nvGraphicFramePr>
        <p:xfrm>
          <a:off x="664473" y="1694336"/>
          <a:ext cx="11007602" cy="2334345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983894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5851</Words>
  <Application>Microsoft Office PowerPoint</Application>
  <PresentationFormat>Widescreen</PresentationFormat>
  <Paragraphs>1441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Maisa Mateus</cp:lastModifiedBy>
  <cp:revision>347</cp:revision>
  <dcterms:created xsi:type="dcterms:W3CDTF">2021-03-17T23:00:47Z</dcterms:created>
  <dcterms:modified xsi:type="dcterms:W3CDTF">2021-04-19T19:44:24Z</dcterms:modified>
</cp:coreProperties>
</file>